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82" r:id="rId4"/>
    <p:sldId id="331" r:id="rId5"/>
    <p:sldId id="324" r:id="rId6"/>
    <p:sldId id="326" r:id="rId7"/>
    <p:sldId id="327" r:id="rId8"/>
    <p:sldId id="328" r:id="rId9"/>
    <p:sldId id="329" r:id="rId10"/>
    <p:sldId id="330" r:id="rId11"/>
    <p:sldId id="325" r:id="rId12"/>
    <p:sldId id="306" r:id="rId13"/>
    <p:sldId id="284" r:id="rId14"/>
    <p:sldId id="285" r:id="rId15"/>
    <p:sldId id="332" r:id="rId16"/>
    <p:sldId id="342" r:id="rId17"/>
    <p:sldId id="333" r:id="rId18"/>
    <p:sldId id="305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322" r:id="rId28"/>
    <p:sldId id="323" r:id="rId29"/>
    <p:sldId id="283" r:id="rId30"/>
    <p:sldId id="272" r:id="rId31"/>
    <p:sldId id="273" r:id="rId32"/>
    <p:sldId id="313" r:id="rId33"/>
    <p:sldId id="274" r:id="rId34"/>
    <p:sldId id="343" r:id="rId35"/>
    <p:sldId id="314" r:id="rId3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298"/>
    <a:srgbClr val="16A602"/>
    <a:srgbClr val="00589A"/>
    <a:srgbClr val="A7AF5D"/>
    <a:srgbClr val="C8B84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&#1048;&#1089;&#1087;&#1086;&#1083;&#1100;&#1079;&#1093;&#1086;&#1074;&#1072;&#1085;&#1080;&#1077;%20&#1048;&#1050;&#1058;%20&#1074;%20&#1060;&#1069;&#1052;&#1055;.pptx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&#1048;&#1089;&#1087;&#1086;&#1083;&#1100;&#1079;&#1093;&#1086;&#1074;&#1072;&#1085;&#1080;&#1077;%20&#1048;&#1050;&#1058;%20&#1074;%20&#1060;&#1069;&#1052;&#1055;.pptx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D9571B-E3C0-4190-92DA-DECE5DC64FAE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4B9CDF-4B2B-4AB6-89C3-E32AAA49FE48}">
      <dgm:prSet phldrT="[Текст]"/>
      <dgm:spPr>
        <a:solidFill>
          <a:srgbClr val="A7AF5D"/>
        </a:solidFill>
      </dgm:spPr>
      <dgm:t>
        <a:bodyPr/>
        <a:lstStyle/>
        <a:p>
          <a:r>
            <a:rPr lang="ru-RU" dirty="0" smtClean="0"/>
            <a:t>Интерактивная доска</a:t>
          </a:r>
          <a:endParaRPr lang="ru-RU" dirty="0"/>
        </a:p>
      </dgm:t>
    </dgm:pt>
    <dgm:pt modelId="{C4C7C4D9-CABE-4923-97B6-44A9AC2A35BF}" type="parTrans" cxnId="{464F68F1-9BCE-401A-9F56-FC4D7FE74280}">
      <dgm:prSet/>
      <dgm:spPr/>
      <dgm:t>
        <a:bodyPr/>
        <a:lstStyle/>
        <a:p>
          <a:endParaRPr lang="ru-RU"/>
        </a:p>
      </dgm:t>
    </dgm:pt>
    <dgm:pt modelId="{CC32080B-C855-4895-B2A8-B4951E4EBCE1}" type="sibTrans" cxnId="{464F68F1-9BCE-401A-9F56-FC4D7FE74280}">
      <dgm:prSet/>
      <dgm:spPr/>
      <dgm:t>
        <a:bodyPr/>
        <a:lstStyle/>
        <a:p>
          <a:endParaRPr lang="ru-RU"/>
        </a:p>
      </dgm:t>
    </dgm:pt>
    <dgm:pt modelId="{0B43118C-A269-4F21-9D02-C6133424AFA8}">
      <dgm:prSet phldrT="[Текст]"/>
      <dgm:spPr>
        <a:solidFill>
          <a:srgbClr val="A7AF5D"/>
        </a:solidFill>
      </dgm:spPr>
      <dgm:t>
        <a:bodyPr/>
        <a:lstStyle/>
        <a:p>
          <a:r>
            <a:rPr lang="ru-RU" dirty="0" smtClean="0">
              <a:hlinkClick xmlns:r="http://schemas.openxmlformats.org/officeDocument/2006/relationships" r:id="rId1" action="ppaction://hlinkpres?slideindex=19&amp;slidetitle=Предшкола нового поколения"/>
            </a:rPr>
            <a:t>Электронные устройства</a:t>
          </a:r>
          <a:endParaRPr lang="ru-RU" dirty="0"/>
        </a:p>
      </dgm:t>
    </dgm:pt>
    <dgm:pt modelId="{7121BE8D-0A29-42B4-A1FC-5AB8DCD2DCEB}" type="parTrans" cxnId="{11016260-7C76-4174-8AA6-94AE4AD5EF43}">
      <dgm:prSet/>
      <dgm:spPr/>
      <dgm:t>
        <a:bodyPr/>
        <a:lstStyle/>
        <a:p>
          <a:endParaRPr lang="ru-RU"/>
        </a:p>
      </dgm:t>
    </dgm:pt>
    <dgm:pt modelId="{45FAF21F-3ED8-4E82-9FD7-9F1DE3C4CBA3}" type="sibTrans" cxnId="{11016260-7C76-4174-8AA6-94AE4AD5EF43}">
      <dgm:prSet/>
      <dgm:spPr/>
      <dgm:t>
        <a:bodyPr/>
        <a:lstStyle/>
        <a:p>
          <a:endParaRPr lang="ru-RU"/>
        </a:p>
      </dgm:t>
    </dgm:pt>
    <dgm:pt modelId="{DE1613C0-D7A6-4B08-8E04-75F1B33A3AA9}">
      <dgm:prSet phldrT="[Текст]"/>
      <dgm:spPr>
        <a:solidFill>
          <a:srgbClr val="A7AF5D"/>
        </a:solidFill>
      </dgm:spPr>
      <dgm:t>
        <a:bodyPr/>
        <a:lstStyle/>
        <a:p>
          <a:r>
            <a:rPr lang="ru-RU" dirty="0" smtClean="0">
              <a:hlinkClick xmlns:r="http://schemas.openxmlformats.org/officeDocument/2006/relationships" r:id="rId1" action="ppaction://hlinkpres?slideindex=12&amp;slidetitle=Тема: количество и счет"/>
            </a:rPr>
            <a:t>Презентация</a:t>
          </a:r>
          <a:endParaRPr lang="ru-RU" dirty="0"/>
        </a:p>
      </dgm:t>
    </dgm:pt>
    <dgm:pt modelId="{86C7CFE9-CC3F-4951-A3BB-F88EDF928CA6}" type="parTrans" cxnId="{E2B1B391-6661-4A40-8F1F-41BF7666740A}">
      <dgm:prSet/>
      <dgm:spPr/>
      <dgm:t>
        <a:bodyPr/>
        <a:lstStyle/>
        <a:p>
          <a:endParaRPr lang="ru-RU"/>
        </a:p>
      </dgm:t>
    </dgm:pt>
    <dgm:pt modelId="{CE3B96B1-080E-4882-B880-481DADC8837B}" type="sibTrans" cxnId="{E2B1B391-6661-4A40-8F1F-41BF7666740A}">
      <dgm:prSet/>
      <dgm:spPr/>
      <dgm:t>
        <a:bodyPr/>
        <a:lstStyle/>
        <a:p>
          <a:endParaRPr lang="ru-RU"/>
        </a:p>
      </dgm:t>
    </dgm:pt>
    <dgm:pt modelId="{24F065EE-6834-4A4F-8347-E5120F08B312}">
      <dgm:prSet phldrT="[Текст]"/>
      <dgm:spPr>
        <a:solidFill>
          <a:srgbClr val="A7AF5D"/>
        </a:solidFill>
      </dgm:spPr>
      <dgm:t>
        <a:bodyPr/>
        <a:lstStyle/>
        <a:p>
          <a:r>
            <a:rPr lang="ru-RU" dirty="0" smtClean="0">
              <a:hlinkClick xmlns:r="http://schemas.openxmlformats.org/officeDocument/2006/relationships" r:id="rId1" action="ppaction://hlinkpres?slideindex=4&amp;slidetitle=Развивающие и обучающие игры"/>
            </a:rPr>
            <a:t>Обучающие и развивающие программы</a:t>
          </a:r>
          <a:endParaRPr lang="ru-RU" dirty="0"/>
        </a:p>
      </dgm:t>
    </dgm:pt>
    <dgm:pt modelId="{8D350D16-E72C-41EC-9C5F-1C52BE9CBBAB}" type="parTrans" cxnId="{94AEC7CE-CB51-4DBD-A669-3B2AFBDB09AA}">
      <dgm:prSet/>
      <dgm:spPr/>
      <dgm:t>
        <a:bodyPr/>
        <a:lstStyle/>
        <a:p>
          <a:endParaRPr lang="ru-RU"/>
        </a:p>
      </dgm:t>
    </dgm:pt>
    <dgm:pt modelId="{F8309D8A-09F4-4ACD-859E-BB67E20C3BDF}" type="sibTrans" cxnId="{94AEC7CE-CB51-4DBD-A669-3B2AFBDB09AA}">
      <dgm:prSet/>
      <dgm:spPr/>
      <dgm:t>
        <a:bodyPr/>
        <a:lstStyle/>
        <a:p>
          <a:endParaRPr lang="ru-RU"/>
        </a:p>
      </dgm:t>
    </dgm:pt>
    <dgm:pt modelId="{5CE36F06-98E9-4117-9EC4-90AA000AEA60}">
      <dgm:prSet phldrT="[Текст]"/>
      <dgm:spPr>
        <a:solidFill>
          <a:srgbClr val="A7AF5D"/>
        </a:solidFill>
      </dgm:spPr>
      <dgm:t>
        <a:bodyPr/>
        <a:lstStyle/>
        <a:p>
          <a:r>
            <a:rPr lang="ru-RU" dirty="0" smtClean="0">
              <a:hlinkClick xmlns:r="http://schemas.openxmlformats.org/officeDocument/2006/relationships" r:id="rId1" action="ppaction://hlinkpres?slideindex=3&amp;slidetitle=Математика и музыка"/>
            </a:rPr>
            <a:t>Средства мультимедиа</a:t>
          </a:r>
          <a:r>
            <a:rPr lang="ru-RU" dirty="0" smtClean="0"/>
            <a:t> (аудио, видео)</a:t>
          </a:r>
          <a:endParaRPr lang="ru-RU" dirty="0"/>
        </a:p>
      </dgm:t>
    </dgm:pt>
    <dgm:pt modelId="{9B743FD9-8108-4933-9052-64597A83712A}" type="parTrans" cxnId="{4ABE1A3A-5208-4B89-81CE-F749335311A5}">
      <dgm:prSet/>
      <dgm:spPr/>
      <dgm:t>
        <a:bodyPr/>
        <a:lstStyle/>
        <a:p>
          <a:endParaRPr lang="ru-RU"/>
        </a:p>
      </dgm:t>
    </dgm:pt>
    <dgm:pt modelId="{A14A9757-C4FA-4FF1-9031-F0E1211ECC28}" type="sibTrans" cxnId="{4ABE1A3A-5208-4B89-81CE-F749335311A5}">
      <dgm:prSet/>
      <dgm:spPr/>
      <dgm:t>
        <a:bodyPr/>
        <a:lstStyle/>
        <a:p>
          <a:endParaRPr lang="ru-RU"/>
        </a:p>
      </dgm:t>
    </dgm:pt>
    <dgm:pt modelId="{5542E5B0-AB93-40F2-A650-B5C839195152}" type="pres">
      <dgm:prSet presAssocID="{EAD9571B-E3C0-4190-92DA-DECE5DC64FA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44773F-08E5-487D-90A8-95D951ED5AF7}" type="pres">
      <dgm:prSet presAssocID="{3C4B9CDF-4B2B-4AB6-89C3-E32AAA49FE4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76DA7A-D4DF-4564-827E-B01272EEBE5B}" type="pres">
      <dgm:prSet presAssocID="{3C4B9CDF-4B2B-4AB6-89C3-E32AAA49FE48}" presName="spNode" presStyleCnt="0"/>
      <dgm:spPr/>
    </dgm:pt>
    <dgm:pt modelId="{01074D96-ABB9-4B47-A233-2D800256CF9A}" type="pres">
      <dgm:prSet presAssocID="{CC32080B-C855-4895-B2A8-B4951E4EBCE1}" presName="sibTrans" presStyleLbl="sibTrans1D1" presStyleIdx="0" presStyleCnt="5"/>
      <dgm:spPr/>
      <dgm:t>
        <a:bodyPr/>
        <a:lstStyle/>
        <a:p>
          <a:endParaRPr lang="ru-RU"/>
        </a:p>
      </dgm:t>
    </dgm:pt>
    <dgm:pt modelId="{1851313D-7F08-4AA6-B6C7-8D84E8A66BEA}" type="pres">
      <dgm:prSet presAssocID="{0B43118C-A269-4F21-9D02-C6133424AFA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5FB5DE-B78F-47C0-9DA2-6E0A7B3D5D20}" type="pres">
      <dgm:prSet presAssocID="{0B43118C-A269-4F21-9D02-C6133424AFA8}" presName="spNode" presStyleCnt="0"/>
      <dgm:spPr/>
    </dgm:pt>
    <dgm:pt modelId="{7DFC7976-4396-4199-BA32-080409201A2D}" type="pres">
      <dgm:prSet presAssocID="{45FAF21F-3ED8-4E82-9FD7-9F1DE3C4CBA3}" presName="sibTrans" presStyleLbl="sibTrans1D1" presStyleIdx="1" presStyleCnt="5"/>
      <dgm:spPr/>
      <dgm:t>
        <a:bodyPr/>
        <a:lstStyle/>
        <a:p>
          <a:endParaRPr lang="ru-RU"/>
        </a:p>
      </dgm:t>
    </dgm:pt>
    <dgm:pt modelId="{819812C6-5D13-45AF-B9E2-80D97003A1A2}" type="pres">
      <dgm:prSet presAssocID="{DE1613C0-D7A6-4B08-8E04-75F1B33A3AA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5DD1D8-EC95-4E85-8654-023AC6B4FE91}" type="pres">
      <dgm:prSet presAssocID="{DE1613C0-D7A6-4B08-8E04-75F1B33A3AA9}" presName="spNode" presStyleCnt="0"/>
      <dgm:spPr/>
    </dgm:pt>
    <dgm:pt modelId="{5C00F40C-2B80-47A1-B39A-31AC38AA9058}" type="pres">
      <dgm:prSet presAssocID="{CE3B96B1-080E-4882-B880-481DADC8837B}" presName="sibTrans" presStyleLbl="sibTrans1D1" presStyleIdx="2" presStyleCnt="5"/>
      <dgm:spPr/>
      <dgm:t>
        <a:bodyPr/>
        <a:lstStyle/>
        <a:p>
          <a:endParaRPr lang="ru-RU"/>
        </a:p>
      </dgm:t>
    </dgm:pt>
    <dgm:pt modelId="{69A0495D-C0C2-4D6A-9691-2204B39DF845}" type="pres">
      <dgm:prSet presAssocID="{24F065EE-6834-4A4F-8347-E5120F08B31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C68A8D-C816-47AC-B189-75F8D514560A}" type="pres">
      <dgm:prSet presAssocID="{24F065EE-6834-4A4F-8347-E5120F08B312}" presName="spNode" presStyleCnt="0"/>
      <dgm:spPr/>
    </dgm:pt>
    <dgm:pt modelId="{B6CA3B0E-3A9F-45A4-A202-490BD6DC7763}" type="pres">
      <dgm:prSet presAssocID="{F8309D8A-09F4-4ACD-859E-BB67E20C3BDF}" presName="sibTrans" presStyleLbl="sibTrans1D1" presStyleIdx="3" presStyleCnt="5"/>
      <dgm:spPr/>
      <dgm:t>
        <a:bodyPr/>
        <a:lstStyle/>
        <a:p>
          <a:endParaRPr lang="ru-RU"/>
        </a:p>
      </dgm:t>
    </dgm:pt>
    <dgm:pt modelId="{54C841DC-97E8-40AD-AC93-51F8D0C5BB5C}" type="pres">
      <dgm:prSet presAssocID="{5CE36F06-98E9-4117-9EC4-90AA000AEA6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FA88C5-42F5-4765-93E9-AB7BD6E0281A}" type="pres">
      <dgm:prSet presAssocID="{5CE36F06-98E9-4117-9EC4-90AA000AEA60}" presName="spNode" presStyleCnt="0"/>
      <dgm:spPr/>
    </dgm:pt>
    <dgm:pt modelId="{62B6A070-CA0B-481C-8FED-274E3DB2CC81}" type="pres">
      <dgm:prSet presAssocID="{A14A9757-C4FA-4FF1-9031-F0E1211ECC28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4ABE1A3A-5208-4B89-81CE-F749335311A5}" srcId="{EAD9571B-E3C0-4190-92DA-DECE5DC64FAE}" destId="{5CE36F06-98E9-4117-9EC4-90AA000AEA60}" srcOrd="4" destOrd="0" parTransId="{9B743FD9-8108-4933-9052-64597A83712A}" sibTransId="{A14A9757-C4FA-4FF1-9031-F0E1211ECC28}"/>
    <dgm:cxn modelId="{E2B1B391-6661-4A40-8F1F-41BF7666740A}" srcId="{EAD9571B-E3C0-4190-92DA-DECE5DC64FAE}" destId="{DE1613C0-D7A6-4B08-8E04-75F1B33A3AA9}" srcOrd="2" destOrd="0" parTransId="{86C7CFE9-CC3F-4951-A3BB-F88EDF928CA6}" sibTransId="{CE3B96B1-080E-4882-B880-481DADC8837B}"/>
    <dgm:cxn modelId="{EE76C1DC-2E01-4C9F-BEDE-3756106C21C3}" type="presOf" srcId="{24F065EE-6834-4A4F-8347-E5120F08B312}" destId="{69A0495D-C0C2-4D6A-9691-2204B39DF845}" srcOrd="0" destOrd="0" presId="urn:microsoft.com/office/officeart/2005/8/layout/cycle6"/>
    <dgm:cxn modelId="{10DA0C34-0383-458C-B495-3DDD21D332EB}" type="presOf" srcId="{CE3B96B1-080E-4882-B880-481DADC8837B}" destId="{5C00F40C-2B80-47A1-B39A-31AC38AA9058}" srcOrd="0" destOrd="0" presId="urn:microsoft.com/office/officeart/2005/8/layout/cycle6"/>
    <dgm:cxn modelId="{AB379E99-21C8-478B-874E-6FEACD61D6C9}" type="presOf" srcId="{F8309D8A-09F4-4ACD-859E-BB67E20C3BDF}" destId="{B6CA3B0E-3A9F-45A4-A202-490BD6DC7763}" srcOrd="0" destOrd="0" presId="urn:microsoft.com/office/officeart/2005/8/layout/cycle6"/>
    <dgm:cxn modelId="{8B28F89F-2C9F-4ADD-9C9C-0949E7C45D41}" type="presOf" srcId="{EAD9571B-E3C0-4190-92DA-DECE5DC64FAE}" destId="{5542E5B0-AB93-40F2-A650-B5C839195152}" srcOrd="0" destOrd="0" presId="urn:microsoft.com/office/officeart/2005/8/layout/cycle6"/>
    <dgm:cxn modelId="{E948D87B-C38E-450F-A60C-97319A0665B1}" type="presOf" srcId="{3C4B9CDF-4B2B-4AB6-89C3-E32AAA49FE48}" destId="{1944773F-08E5-487D-90A8-95D951ED5AF7}" srcOrd="0" destOrd="0" presId="urn:microsoft.com/office/officeart/2005/8/layout/cycle6"/>
    <dgm:cxn modelId="{464F68F1-9BCE-401A-9F56-FC4D7FE74280}" srcId="{EAD9571B-E3C0-4190-92DA-DECE5DC64FAE}" destId="{3C4B9CDF-4B2B-4AB6-89C3-E32AAA49FE48}" srcOrd="0" destOrd="0" parTransId="{C4C7C4D9-CABE-4923-97B6-44A9AC2A35BF}" sibTransId="{CC32080B-C855-4895-B2A8-B4951E4EBCE1}"/>
    <dgm:cxn modelId="{11016260-7C76-4174-8AA6-94AE4AD5EF43}" srcId="{EAD9571B-E3C0-4190-92DA-DECE5DC64FAE}" destId="{0B43118C-A269-4F21-9D02-C6133424AFA8}" srcOrd="1" destOrd="0" parTransId="{7121BE8D-0A29-42B4-A1FC-5AB8DCD2DCEB}" sibTransId="{45FAF21F-3ED8-4E82-9FD7-9F1DE3C4CBA3}"/>
    <dgm:cxn modelId="{5CC91086-7D18-44E6-B4D9-42120E03C556}" type="presOf" srcId="{0B43118C-A269-4F21-9D02-C6133424AFA8}" destId="{1851313D-7F08-4AA6-B6C7-8D84E8A66BEA}" srcOrd="0" destOrd="0" presId="urn:microsoft.com/office/officeart/2005/8/layout/cycle6"/>
    <dgm:cxn modelId="{0B871E65-B2C2-4906-A28E-8614841F12EC}" type="presOf" srcId="{DE1613C0-D7A6-4B08-8E04-75F1B33A3AA9}" destId="{819812C6-5D13-45AF-B9E2-80D97003A1A2}" srcOrd="0" destOrd="0" presId="urn:microsoft.com/office/officeart/2005/8/layout/cycle6"/>
    <dgm:cxn modelId="{A389D5EC-88CD-4E26-984C-9114C31C0462}" type="presOf" srcId="{5CE36F06-98E9-4117-9EC4-90AA000AEA60}" destId="{54C841DC-97E8-40AD-AC93-51F8D0C5BB5C}" srcOrd="0" destOrd="0" presId="urn:microsoft.com/office/officeart/2005/8/layout/cycle6"/>
    <dgm:cxn modelId="{352F82BE-18A4-44CC-ADD9-5FC0B35B75B7}" type="presOf" srcId="{A14A9757-C4FA-4FF1-9031-F0E1211ECC28}" destId="{62B6A070-CA0B-481C-8FED-274E3DB2CC81}" srcOrd="0" destOrd="0" presId="urn:microsoft.com/office/officeart/2005/8/layout/cycle6"/>
    <dgm:cxn modelId="{94AEC7CE-CB51-4DBD-A669-3B2AFBDB09AA}" srcId="{EAD9571B-E3C0-4190-92DA-DECE5DC64FAE}" destId="{24F065EE-6834-4A4F-8347-E5120F08B312}" srcOrd="3" destOrd="0" parTransId="{8D350D16-E72C-41EC-9C5F-1C52BE9CBBAB}" sibTransId="{F8309D8A-09F4-4ACD-859E-BB67E20C3BDF}"/>
    <dgm:cxn modelId="{08812439-10DE-402C-B42E-6AAA5FD046B9}" type="presOf" srcId="{CC32080B-C855-4895-B2A8-B4951E4EBCE1}" destId="{01074D96-ABB9-4B47-A233-2D800256CF9A}" srcOrd="0" destOrd="0" presId="urn:microsoft.com/office/officeart/2005/8/layout/cycle6"/>
    <dgm:cxn modelId="{9FA98B9C-2EDA-4BBE-A736-D1CA556BC551}" type="presOf" srcId="{45FAF21F-3ED8-4E82-9FD7-9F1DE3C4CBA3}" destId="{7DFC7976-4396-4199-BA32-080409201A2D}" srcOrd="0" destOrd="0" presId="urn:microsoft.com/office/officeart/2005/8/layout/cycle6"/>
    <dgm:cxn modelId="{6075AEDA-5664-495B-81C4-B01DD6FF8AF3}" type="presParOf" srcId="{5542E5B0-AB93-40F2-A650-B5C839195152}" destId="{1944773F-08E5-487D-90A8-95D951ED5AF7}" srcOrd="0" destOrd="0" presId="urn:microsoft.com/office/officeart/2005/8/layout/cycle6"/>
    <dgm:cxn modelId="{5DCA6E3D-FCBF-47EC-945B-0F3FC69949AF}" type="presParOf" srcId="{5542E5B0-AB93-40F2-A650-B5C839195152}" destId="{E176DA7A-D4DF-4564-827E-B01272EEBE5B}" srcOrd="1" destOrd="0" presId="urn:microsoft.com/office/officeart/2005/8/layout/cycle6"/>
    <dgm:cxn modelId="{B5CFF04F-151A-4913-A431-8E2DE4926742}" type="presParOf" srcId="{5542E5B0-AB93-40F2-A650-B5C839195152}" destId="{01074D96-ABB9-4B47-A233-2D800256CF9A}" srcOrd="2" destOrd="0" presId="urn:microsoft.com/office/officeart/2005/8/layout/cycle6"/>
    <dgm:cxn modelId="{93D55030-1897-46CC-82F4-7B5F68342399}" type="presParOf" srcId="{5542E5B0-AB93-40F2-A650-B5C839195152}" destId="{1851313D-7F08-4AA6-B6C7-8D84E8A66BEA}" srcOrd="3" destOrd="0" presId="urn:microsoft.com/office/officeart/2005/8/layout/cycle6"/>
    <dgm:cxn modelId="{39E9B749-6448-407C-AB57-C06DEA938418}" type="presParOf" srcId="{5542E5B0-AB93-40F2-A650-B5C839195152}" destId="{155FB5DE-B78F-47C0-9DA2-6E0A7B3D5D20}" srcOrd="4" destOrd="0" presId="urn:microsoft.com/office/officeart/2005/8/layout/cycle6"/>
    <dgm:cxn modelId="{DA66E1B9-5FEA-484B-AAB6-C9FAC3615FF4}" type="presParOf" srcId="{5542E5B0-AB93-40F2-A650-B5C839195152}" destId="{7DFC7976-4396-4199-BA32-080409201A2D}" srcOrd="5" destOrd="0" presId="urn:microsoft.com/office/officeart/2005/8/layout/cycle6"/>
    <dgm:cxn modelId="{119277B4-64E8-42CA-93BB-96A7E215307C}" type="presParOf" srcId="{5542E5B0-AB93-40F2-A650-B5C839195152}" destId="{819812C6-5D13-45AF-B9E2-80D97003A1A2}" srcOrd="6" destOrd="0" presId="urn:microsoft.com/office/officeart/2005/8/layout/cycle6"/>
    <dgm:cxn modelId="{170EF142-F1DB-4FA5-ACC5-926BDB78E3A2}" type="presParOf" srcId="{5542E5B0-AB93-40F2-A650-B5C839195152}" destId="{855DD1D8-EC95-4E85-8654-023AC6B4FE91}" srcOrd="7" destOrd="0" presId="urn:microsoft.com/office/officeart/2005/8/layout/cycle6"/>
    <dgm:cxn modelId="{7FD2BB01-6C39-475C-B25C-101B6828C068}" type="presParOf" srcId="{5542E5B0-AB93-40F2-A650-B5C839195152}" destId="{5C00F40C-2B80-47A1-B39A-31AC38AA9058}" srcOrd="8" destOrd="0" presId="urn:microsoft.com/office/officeart/2005/8/layout/cycle6"/>
    <dgm:cxn modelId="{E0F17442-63E5-4DBE-9AC9-152C47993296}" type="presParOf" srcId="{5542E5B0-AB93-40F2-A650-B5C839195152}" destId="{69A0495D-C0C2-4D6A-9691-2204B39DF845}" srcOrd="9" destOrd="0" presId="urn:microsoft.com/office/officeart/2005/8/layout/cycle6"/>
    <dgm:cxn modelId="{5CE618C4-6936-48CC-97D6-34018CDA1438}" type="presParOf" srcId="{5542E5B0-AB93-40F2-A650-B5C839195152}" destId="{7FC68A8D-C816-47AC-B189-75F8D514560A}" srcOrd="10" destOrd="0" presId="urn:microsoft.com/office/officeart/2005/8/layout/cycle6"/>
    <dgm:cxn modelId="{F9A4A4E0-922F-48E1-82A8-01C2A6908259}" type="presParOf" srcId="{5542E5B0-AB93-40F2-A650-B5C839195152}" destId="{B6CA3B0E-3A9F-45A4-A202-490BD6DC7763}" srcOrd="11" destOrd="0" presId="urn:microsoft.com/office/officeart/2005/8/layout/cycle6"/>
    <dgm:cxn modelId="{305314D3-F922-4664-8A61-22769255D74D}" type="presParOf" srcId="{5542E5B0-AB93-40F2-A650-B5C839195152}" destId="{54C841DC-97E8-40AD-AC93-51F8D0C5BB5C}" srcOrd="12" destOrd="0" presId="urn:microsoft.com/office/officeart/2005/8/layout/cycle6"/>
    <dgm:cxn modelId="{783A0BEF-1556-4520-B7F5-FF1D51D36ECA}" type="presParOf" srcId="{5542E5B0-AB93-40F2-A650-B5C839195152}" destId="{0FFA88C5-42F5-4765-93E9-AB7BD6E0281A}" srcOrd="13" destOrd="0" presId="urn:microsoft.com/office/officeart/2005/8/layout/cycle6"/>
    <dgm:cxn modelId="{198A4968-CD15-46E5-8A63-5FB14FA4EE0E}" type="presParOf" srcId="{5542E5B0-AB93-40F2-A650-B5C839195152}" destId="{62B6A070-CA0B-481C-8FED-274E3DB2CC81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44773F-08E5-487D-90A8-95D951ED5AF7}">
      <dsp:nvSpPr>
        <dsp:cNvPr id="0" name=""/>
        <dsp:cNvSpPr/>
      </dsp:nvSpPr>
      <dsp:spPr>
        <a:xfrm>
          <a:off x="3371403" y="736"/>
          <a:ext cx="1486792" cy="966415"/>
        </a:xfrm>
        <a:prstGeom prst="roundRect">
          <a:avLst/>
        </a:prstGeom>
        <a:solidFill>
          <a:srgbClr val="A7AF5D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Интерактивная доска</a:t>
          </a:r>
          <a:endParaRPr lang="ru-RU" sz="1500" kern="1200" dirty="0"/>
        </a:p>
      </dsp:txBody>
      <dsp:txXfrm>
        <a:off x="3371403" y="736"/>
        <a:ext cx="1486792" cy="966415"/>
      </dsp:txXfrm>
    </dsp:sp>
    <dsp:sp modelId="{01074D96-ABB9-4B47-A233-2D800256CF9A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685052" y="153092"/>
              </a:moveTo>
              <a:arcTo wR="1931434" hR="1931434" stAng="17577964" swAng="1962280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51313D-7F08-4AA6-B6C7-8D84E8A66BEA}">
      <dsp:nvSpPr>
        <dsp:cNvPr id="0" name=""/>
        <dsp:cNvSpPr/>
      </dsp:nvSpPr>
      <dsp:spPr>
        <a:xfrm>
          <a:off x="5208306" y="1335324"/>
          <a:ext cx="1486792" cy="966415"/>
        </a:xfrm>
        <a:prstGeom prst="roundRect">
          <a:avLst/>
        </a:prstGeom>
        <a:solidFill>
          <a:srgbClr val="A7AF5D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hlinkClick xmlns:r="http://schemas.openxmlformats.org/officeDocument/2006/relationships" r:id="rId1" action="ppaction://hlinkpres?slideindex=19&amp;slidetitle=Предшкола нового поколения"/>
            </a:rPr>
            <a:t>Электронные устройства</a:t>
          </a:r>
          <a:endParaRPr lang="ru-RU" sz="1500" kern="1200" dirty="0"/>
        </a:p>
      </dsp:txBody>
      <dsp:txXfrm>
        <a:off x="5208306" y="1335324"/>
        <a:ext cx="1486792" cy="966415"/>
      </dsp:txXfrm>
    </dsp:sp>
    <dsp:sp modelId="{7DFC7976-4396-4199-BA32-080409201A2D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860210" y="1830145"/>
              </a:moveTo>
              <a:arcTo wR="1931434" hR="1931434" stAng="21419634" swAng="2196873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9812C6-5D13-45AF-B9E2-80D97003A1A2}">
      <dsp:nvSpPr>
        <dsp:cNvPr id="0" name=""/>
        <dsp:cNvSpPr/>
      </dsp:nvSpPr>
      <dsp:spPr>
        <a:xfrm>
          <a:off x="4506671" y="3494733"/>
          <a:ext cx="1486792" cy="966415"/>
        </a:xfrm>
        <a:prstGeom prst="roundRect">
          <a:avLst/>
        </a:prstGeom>
        <a:solidFill>
          <a:srgbClr val="A7AF5D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hlinkClick xmlns:r="http://schemas.openxmlformats.org/officeDocument/2006/relationships" r:id="rId1" action="ppaction://hlinkpres?slideindex=12&amp;slidetitle=Тема: количество и счет"/>
            </a:rPr>
            <a:t>Презентация</a:t>
          </a:r>
          <a:endParaRPr lang="ru-RU" sz="1500" kern="1200" dirty="0"/>
        </a:p>
      </dsp:txBody>
      <dsp:txXfrm>
        <a:off x="4506671" y="3494733"/>
        <a:ext cx="1486792" cy="966415"/>
      </dsp:txXfrm>
    </dsp:sp>
    <dsp:sp modelId="{5C00F40C-2B80-47A1-B39A-31AC38AA9058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315628" y="3824271"/>
              </a:moveTo>
              <a:arcTo wR="1931434" hR="1931434" stAng="4711583" swAng="1376834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A0495D-C0C2-4D6A-9691-2204B39DF845}">
      <dsp:nvSpPr>
        <dsp:cNvPr id="0" name=""/>
        <dsp:cNvSpPr/>
      </dsp:nvSpPr>
      <dsp:spPr>
        <a:xfrm>
          <a:off x="2236135" y="3494733"/>
          <a:ext cx="1486792" cy="966415"/>
        </a:xfrm>
        <a:prstGeom prst="roundRect">
          <a:avLst/>
        </a:prstGeom>
        <a:solidFill>
          <a:srgbClr val="A7AF5D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hlinkClick xmlns:r="http://schemas.openxmlformats.org/officeDocument/2006/relationships" r:id="rId1" action="ppaction://hlinkpres?slideindex=4&amp;slidetitle=Развивающие и обучающие игры"/>
            </a:rPr>
            <a:t>Обучающие и развивающие программы</a:t>
          </a:r>
          <a:endParaRPr lang="ru-RU" sz="1500" kern="1200" dirty="0"/>
        </a:p>
      </dsp:txBody>
      <dsp:txXfrm>
        <a:off x="2236135" y="3494733"/>
        <a:ext cx="1486792" cy="966415"/>
      </dsp:txXfrm>
    </dsp:sp>
    <dsp:sp modelId="{B6CA3B0E-3A9F-45A4-A202-490BD6DC7763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22859" y="3000510"/>
              </a:moveTo>
              <a:arcTo wR="1931434" hR="1931434" stAng="8783493" swAng="2196873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C841DC-97E8-40AD-AC93-51F8D0C5BB5C}">
      <dsp:nvSpPr>
        <dsp:cNvPr id="0" name=""/>
        <dsp:cNvSpPr/>
      </dsp:nvSpPr>
      <dsp:spPr>
        <a:xfrm>
          <a:off x="1534500" y="1335324"/>
          <a:ext cx="1486792" cy="966415"/>
        </a:xfrm>
        <a:prstGeom prst="roundRect">
          <a:avLst/>
        </a:prstGeom>
        <a:solidFill>
          <a:srgbClr val="A7AF5D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hlinkClick xmlns:r="http://schemas.openxmlformats.org/officeDocument/2006/relationships" r:id="rId1" action="ppaction://hlinkpres?slideindex=3&amp;slidetitle=Математика и музыка"/>
            </a:rPr>
            <a:t>Средства мультимедиа</a:t>
          </a:r>
          <a:r>
            <a:rPr lang="ru-RU" sz="1500" kern="1200" dirty="0" smtClean="0"/>
            <a:t> (аудио, видео)</a:t>
          </a:r>
          <a:endParaRPr lang="ru-RU" sz="1500" kern="1200" dirty="0"/>
        </a:p>
      </dsp:txBody>
      <dsp:txXfrm>
        <a:off x="1534500" y="1335324"/>
        <a:ext cx="1486792" cy="966415"/>
      </dsp:txXfrm>
    </dsp:sp>
    <dsp:sp modelId="{62B6A070-CA0B-481C-8FED-274E3DB2CC81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36435" y="842205"/>
              </a:moveTo>
              <a:arcTo wR="1931434" hR="1931434" stAng="12859756" swAng="1962280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hyperlink" Target="&#1048;&#1089;&#1087;&#1086;&#1083;&#1100;&#1079;&#1093;&#1086;&#1074;&#1072;&#1085;&#1080;&#1077;%20&#1048;&#1050;&#1058;%20&#1074;%20&#1060;&#1069;&#1052;&#1055;.pptx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file:///F:\&#1060;&#1069;&#1052;&#1055;\10.%20&#1042;&#1087;&#1077;&#1088;&#1105;&#1076;%20&#1095;&#1077;&#1090;&#1099;&#1088;&#1077;%20&#1096;&#1072;&#1075;&#1072;.wma" TargetMode="External"/><Relationship Id="rId7" Type="http://schemas.openxmlformats.org/officeDocument/2006/relationships/image" Target="../media/image39.png"/><Relationship Id="rId2" Type="http://schemas.openxmlformats.org/officeDocument/2006/relationships/audio" Target="file:///F:\&#1060;&#1069;&#1052;&#1055;\04.%20%20&#1044;&#1088;&#1091;&#1078;&#1073;&#1072;.wma" TargetMode="External"/><Relationship Id="rId1" Type="http://schemas.openxmlformats.org/officeDocument/2006/relationships/audio" Target="file:///F:\&#1060;&#1069;&#1052;&#1055;\6.%20&#1074;&#1087;&#1077;&#1088;&#1105;&#1076;%204%20&#1096;&#1072;&#1075;&#1072;%20&#1085;&#1072;&#1079;&#1072;&#1076;.mp3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hyperlink" Target="&#1048;&#1089;&#1087;&#1086;&#1083;&#1100;&#1079;&#1093;&#1086;&#1074;&#1072;&#1085;&#1080;&#1077;%20&#1048;&#1050;&#1058;%20&#1074;%20&#1060;&#1069;&#1052;&#1055;.pptx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://inoe.name/uploads/posts/2010-09/1283745263_9442047c960d66cc35ad96a38570d008.jpg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&#1048;&#1089;&#1087;&#1086;&#1083;&#1100;&#1079;&#1093;&#1086;&#1074;&#1072;&#1085;&#1080;&#1077;%20&#1048;&#1050;&#1058;%20&#1074;%20&#1060;&#1069;&#1052;&#1055;.pptx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hyperlink" Target="&#1048;&#1089;&#1087;&#1086;&#1083;&#1100;&#1079;&#1093;&#1086;&#1074;&#1072;&#1085;&#1080;&#1077;%20&#1048;&#1050;&#1058;%20&#1074;%20&#1060;&#1069;&#1052;&#1055;.pptx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_docx_82503%20(2).docx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ravenstvo_ili_neravenstvo.pptx" TargetMode="External"/><Relationship Id="rId4" Type="http://schemas.openxmlformats.org/officeDocument/2006/relationships/hyperlink" Target="sravnenie_bolshe_menshe_ili_ravno.pptx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need4soft.ru/uploads/taginator/Jun-2013/fon-dlya-prezentacii.jpg"/>
          <p:cNvPicPr>
            <a:picLocks noChangeAspect="1" noChangeArrowheads="1"/>
          </p:cNvPicPr>
          <p:nvPr/>
        </p:nvPicPr>
        <p:blipFill>
          <a:blip r:embed="rId2" cstate="print"/>
          <a:srcRect l="2561" r="2633"/>
          <a:stretch>
            <a:fillRect/>
          </a:stretch>
        </p:blipFill>
        <p:spPr bwMode="auto">
          <a:xfrm>
            <a:off x="0" y="0"/>
            <a:ext cx="919595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679575"/>
          </a:xfrm>
        </p:spPr>
        <p:txBody>
          <a:bodyPr>
            <a:normAutofit/>
          </a:bodyPr>
          <a:lstStyle/>
          <a:p>
            <a:r>
              <a:rPr lang="ru-RU" dirty="0" smtClean="0"/>
              <a:t>Использование ИКТ в ФЭМП у детей дошкольного возраста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3886200"/>
            <a:ext cx="6553200" cy="152400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Подготовили:</a:t>
            </a:r>
          </a:p>
          <a:p>
            <a:pPr algn="l"/>
            <a:r>
              <a:rPr lang="ru-RU" sz="1800" dirty="0" smtClean="0"/>
              <a:t>ст.воспитатель МДОУ </a:t>
            </a:r>
            <a:r>
              <a:rPr lang="ru-RU" sz="1800" dirty="0" err="1" smtClean="0"/>
              <a:t>д</a:t>
            </a:r>
            <a:r>
              <a:rPr lang="ru-RU" sz="1800" dirty="0" smtClean="0"/>
              <a:t>/с № 28 Антонюк Юлия Олеговна</a:t>
            </a:r>
          </a:p>
          <a:p>
            <a:r>
              <a:rPr lang="ru-RU" sz="1800" dirty="0" smtClean="0"/>
              <a:t>ст.воспитатель МДОУ </a:t>
            </a:r>
            <a:r>
              <a:rPr lang="ru-RU" sz="1800" dirty="0" err="1" smtClean="0"/>
              <a:t>д</a:t>
            </a:r>
            <a:r>
              <a:rPr lang="ru-RU" sz="1800" dirty="0" smtClean="0"/>
              <a:t>/с № 125 </a:t>
            </a:r>
            <a:r>
              <a:rPr lang="ru-RU" sz="1800" dirty="0" err="1" smtClean="0"/>
              <a:t>Коковкина</a:t>
            </a:r>
            <a:r>
              <a:rPr lang="ru-RU" sz="1800" dirty="0" smtClean="0"/>
              <a:t> Анна Владимировна</a:t>
            </a:r>
          </a:p>
          <a:p>
            <a:pPr algn="l"/>
            <a:r>
              <a:rPr lang="ru-RU" sz="1800" dirty="0" smtClean="0"/>
              <a:t>ст.воспитатель МДОУ </a:t>
            </a:r>
            <a:r>
              <a:rPr lang="ru-RU" sz="1800" dirty="0" err="1" smtClean="0"/>
              <a:t>д</a:t>
            </a:r>
            <a:r>
              <a:rPr lang="ru-RU" sz="1800" dirty="0" smtClean="0"/>
              <a:t>/с № 172 Кузьмина Ольга Евгеньевна</a:t>
            </a:r>
            <a:endParaRPr lang="ru-RU" sz="18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209800" y="5791200"/>
            <a:ext cx="65532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057400" y="5791200"/>
            <a:ext cx="6553200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Ярославль, 2015 г.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534400" cy="9445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Тема: ориентировка в пространстве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sz="2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38200" y="1600200"/>
            <a:ext cx="746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Задание: положи на верхнюю полку игрушки, а на нижнюю посуду.</a:t>
            </a:r>
            <a:endParaRPr lang="ru-RU" sz="2000" dirty="0"/>
          </a:p>
        </p:txBody>
      </p:sp>
      <p:pic>
        <p:nvPicPr>
          <p:cNvPr id="2050" name="Picture 2" descr="299 &amp;Rcy;&amp;acy;&amp;scy;&amp;shcy;&amp;icy;&amp;rcy;&amp;iecy;&amp;ncy;&amp;ncy;&amp;acy;&amp;yacy; &amp;kcy;&amp;ocy;&amp;lcy;&amp;lcy;&amp;iecy;&amp;kcy;&amp;tscy;&amp;icy;&amp;yacy; &amp;kcy;&amp;acy;&amp;rcy;&amp;tcy;&amp;icy;&amp;ncy;&amp;ocy;&amp;kcy; &amp;ocy;&amp;tcy; Kolopach (&amp;Pcy;&amp;ocy;&amp;kcy;&amp;acy;&amp;zcy;&amp;acy;&amp;tcy;&amp;softcy; 163 &amp;dcy;&amp;ocy; 243) - ClipartLogo.com"/>
          <p:cNvPicPr>
            <a:picLocks noChangeAspect="1" noChangeArrowheads="1"/>
          </p:cNvPicPr>
          <p:nvPr/>
        </p:nvPicPr>
        <p:blipFill>
          <a:blip r:embed="rId3" cstate="print"/>
          <a:srcRect t="31034"/>
          <a:stretch>
            <a:fillRect/>
          </a:stretch>
        </p:blipFill>
        <p:spPr bwMode="auto">
          <a:xfrm>
            <a:off x="1905000" y="2209800"/>
            <a:ext cx="4953000" cy="3415862"/>
          </a:xfrm>
          <a:prstGeom prst="rect">
            <a:avLst/>
          </a:prstGeom>
          <a:noFill/>
        </p:spPr>
      </p:pic>
      <p:pic>
        <p:nvPicPr>
          <p:cNvPr id="2052" name="Picture 4" descr="Lenagold - &amp;Kcy;&amp;lcy;&amp;icy;&amp;pcy;&amp;acy;&amp;rcy;&amp;tcy; - &amp;Kcy;&amp;ocy;&amp;fcy;&amp;iecy;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5181600"/>
            <a:ext cx="1001871" cy="990600"/>
          </a:xfrm>
          <a:prstGeom prst="rect">
            <a:avLst/>
          </a:prstGeom>
          <a:noFill/>
        </p:spPr>
      </p:pic>
      <p:pic>
        <p:nvPicPr>
          <p:cNvPr id="2054" name="Picture 6" descr="&amp;CHcy;&amp;acy;&amp;shcy;&amp;kcy;&amp;icy; &amp;ncy;&amp;acy; &amp;pcy;&amp;rcy;&amp;ocy;&amp;zcy;&amp;rcy;&amp;acy;&amp;chcy;&amp;ncy;&amp;ocy;&amp;mcy; &amp;fcy;&amp;ocy;&amp;ncy;&amp;iecy; &amp;chcy;&amp;acy;&amp;scy;&amp;tcy;&amp;softcy;2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5" cstate="print"/>
          <a:srcRect t="65595" r="62000"/>
          <a:stretch>
            <a:fillRect/>
          </a:stretch>
        </p:blipFill>
        <p:spPr bwMode="auto">
          <a:xfrm>
            <a:off x="1143000" y="5410200"/>
            <a:ext cx="1190714" cy="838200"/>
          </a:xfrm>
          <a:prstGeom prst="rect">
            <a:avLst/>
          </a:prstGeom>
          <a:noFill/>
        </p:spPr>
      </p:pic>
      <p:pic>
        <p:nvPicPr>
          <p:cNvPr id="2056" name="Picture 8" descr="&amp;Fcy;&amp;ocy;&amp;tcy;&amp;ocy;&amp;scy;&amp;tcy;&amp;ocy;&amp;kcy;: &amp;pcy;&amp;ocy;&amp;scy;&amp;ucy;&amp;dcy;&amp;acy; - &amp;chcy;&amp;acy;&amp;jcy;&amp;ncy;&amp;icy;&amp;kcy;, &amp;kcy;&amp;ocy;&amp;fcy;&amp;iecy;&amp;jcy;&amp;ncy;&amp;icy;&amp;kcy;, &amp;zcy;&amp;acy;&amp;vcy;&amp;acy;&amp;rcy;&amp;ncy;&amp;icy;&amp;kcy; :: NoNaMe"/>
          <p:cNvPicPr>
            <a:picLocks noChangeAspect="1" noChangeArrowheads="1"/>
          </p:cNvPicPr>
          <p:nvPr/>
        </p:nvPicPr>
        <p:blipFill>
          <a:blip r:embed="rId6" cstate="print"/>
          <a:srcRect r="61000" b="70370"/>
          <a:stretch>
            <a:fillRect/>
          </a:stretch>
        </p:blipFill>
        <p:spPr bwMode="auto">
          <a:xfrm>
            <a:off x="3886200" y="5562600"/>
            <a:ext cx="1066800" cy="601785"/>
          </a:xfrm>
          <a:prstGeom prst="rect">
            <a:avLst/>
          </a:prstGeom>
          <a:noFill/>
        </p:spPr>
      </p:pic>
      <p:pic>
        <p:nvPicPr>
          <p:cNvPr id="2058" name="Picture 10" descr="&amp;Kcy;&amp;acy;&amp;rcy;&amp;tcy;&amp;icy;&amp;ncy;&amp;kcy;&amp;icy; &amp;dcy;&amp;iecy;&amp;tcy;&amp;scy;&amp;kcy;&amp;icy;&amp;jcy; &amp;scy;&amp;acy;&amp;d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5334000"/>
            <a:ext cx="727558" cy="838200"/>
          </a:xfrm>
          <a:prstGeom prst="rect">
            <a:avLst/>
          </a:prstGeom>
          <a:noFill/>
        </p:spPr>
      </p:pic>
      <p:pic>
        <p:nvPicPr>
          <p:cNvPr id="2060" name="Picture 12" descr="&amp;Mcy;&amp;icy;&amp;scy;&amp;scy;&amp;icy;&amp;yacy; &quot;&amp;Fcy;&amp;ocy;&amp;tcy;&amp;ocy;&amp;shcy;&amp;ocy;&amp;pcy;&quot; &amp;Kcy;&amp;lcy;&amp;icy;&amp;pcy;&amp;acy;&amp;rcy;&amp;tcy;&amp;ycy; &amp;icy; &amp;scy;&amp;kcy;&amp;rcy;&amp;acy;&amp;pcy; &amp;ncy;&amp;acy;&amp;bcy;&amp;ocy;&amp;rcy;&amp;ycy;: &amp;Kcy;&amp;lcy;&amp;icy;&amp;pcy;&amp;acy;&amp;rcy;&amp;tcy; - &amp;Icy;&amp;gcy;&amp;rcy;&amp;ucy;&amp;shcy;&amp;kcy;&amp;icy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5181600"/>
            <a:ext cx="910590" cy="1055757"/>
          </a:xfrm>
          <a:prstGeom prst="rect">
            <a:avLst/>
          </a:prstGeom>
          <a:noFill/>
        </p:spPr>
      </p:pic>
      <p:pic>
        <p:nvPicPr>
          <p:cNvPr id="2062" name="Picture 14" descr="&amp;Pcy;&amp;lcy;&amp;yucy;&amp;shcy;&amp;iecy;&amp;vcy;&amp;ycy;&amp;iecy; &amp;mcy;&amp;icy;&amp;shcy;&amp;kcy;&amp;icy;, &amp;dcy;&amp;iecy;&amp;tcy;&amp;scy;&amp;kcy;&amp;icy;&amp;iecy; &amp;mcy;&amp;yacy;&amp;gcy;&amp;kcy;&amp;icy;&amp;iecy; &amp;icy;&amp;gcy;&amp;rcy;&amp;ucy;&amp;shcy;&amp;kcy;&amp;icy; - &amp;kcy;&amp;lcy;&amp;icy;&amp;pcy;&amp;acy;&amp;rcy;&amp;tcy; &amp;ncy;&amp;acy; &amp;pcy;&amp;rcy;&amp;ocy;&amp;zcy;&amp;rcy;&amp;acy;&amp;chcy;&amp;ncy;&amp;ocy;&amp;mcy; &amp;fcy;&amp;ocy;&amp;ncy;&amp;iecy; &quot; &amp;Vcy;&amp;ycy;&amp;pcy;&amp;ucy;&amp;scy;&amp;kcy;&amp;ncy;&amp;ycy;&amp;iecy; &amp;fcy;&amp;ocy;&amp;tcy;&amp;ocy;&amp;kcy;&amp;ncy;&amp;icy;&amp;gcy;&amp;icy;, &amp;dcy;&amp;iecy;&amp;tcy;&amp;scy;&amp;kcy;&amp;icy;&amp;iecy; &amp;pcy;&amp;ocy;&amp;rcy;&amp;tcy;&amp;rcy;&amp;iecy;&amp;tcy;&amp;ycy;, &amp;scy;&amp;vcy;&amp;acy;&amp;dcy;&amp;iecy;&amp;bcy;&amp;ncy;&amp;ycy;&amp;iecy; &amp;fcy;&amp;ocy;&amp;tcy;&amp;ocy;&amp;acy;&amp;lcy;&amp;softcy;&amp;bcy;&amp;ocy;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5257800"/>
            <a:ext cx="848563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022E-16 L 0.1599 -0.23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-1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0.00191 -0.438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3.33333E-6 -0.254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-0.14149 -0.432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-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13802 -0.45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23802 -0.23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" y="-1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Тема: ориентировка в пространстве</a:t>
            </a:r>
            <a:endParaRPr lang="ru-RU" dirty="0"/>
          </a:p>
        </p:txBody>
      </p:sp>
      <p:pic>
        <p:nvPicPr>
          <p:cNvPr id="1028" name="Picture 4" descr="http://img-fotki.yandex.ru/get/5111/kur-valentina.13d/0_8e769_d74d4a99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159126"/>
            <a:ext cx="6553200" cy="4374261"/>
          </a:xfrm>
          <a:prstGeom prst="rect">
            <a:avLst/>
          </a:prstGeom>
          <a:noFill/>
        </p:spPr>
      </p:pic>
      <p:pic>
        <p:nvPicPr>
          <p:cNvPr id="7" name="Picture 12" descr="&amp;Kcy;&amp;ocy;&amp;lcy;&amp;lcy;&amp;iecy;&amp;kcy;&amp;tscy;&amp;icy;&amp;yacy; &amp;bcy;&amp;acy;&amp;bcy;&amp;ocy;&amp;chcy;&amp;iecy;&amp;kcy; &amp;bcy;&amp;iecy;&amp;zcy; &amp;fcy;&amp;ocy;&amp;ncy;&amp;acy; &amp;Bcy;&amp;lcy;&amp;ocy;&amp;gcy; &amp;Ocy;&amp;lcy;&amp;softcy;&amp;gcy;&amp;icy; &amp;Pcy;&amp;lcy;&amp;ocy;&amp;shcy;&amp;kcy;&amp;icy;&amp;ncy;&amp;ocy;&amp;jcy; &amp;Pcy;&amp;ucy;&amp;tcy;&amp;softcy; &amp;kcy; &amp;Ucy;&amp;scy;&amp;pcy;&amp;iecy;&amp;khcy;&amp;ucy;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1981200"/>
            <a:ext cx="457200" cy="457200"/>
          </a:xfrm>
          <a:prstGeom prst="rect">
            <a:avLst/>
          </a:prstGeom>
          <a:noFill/>
        </p:spPr>
      </p:pic>
      <p:pic>
        <p:nvPicPr>
          <p:cNvPr id="1030" name="Picture 6" descr="http://img0.liveinternet.ru/images/attach/c/6/89/855/89855588_789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696200" y="4709442"/>
            <a:ext cx="1532660" cy="2148558"/>
          </a:xfrm>
          <a:prstGeom prst="rect">
            <a:avLst/>
          </a:prstGeom>
          <a:noFill/>
        </p:spPr>
      </p:pic>
      <p:pic>
        <p:nvPicPr>
          <p:cNvPr id="1032" name="Picture 8" descr="http://www.ozedu.ru/files/u2305/1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1905000"/>
            <a:ext cx="644144" cy="6096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62000" y="1143000"/>
            <a:ext cx="7467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Задание: расставь картинки. Солнышко </a:t>
            </a:r>
            <a:r>
              <a:rPr lang="ru-RU" sz="2000" b="1" dirty="0" smtClean="0"/>
              <a:t>вверху</a:t>
            </a:r>
            <a:r>
              <a:rPr lang="ru-RU" sz="2000" dirty="0" smtClean="0"/>
              <a:t> в </a:t>
            </a:r>
            <a:r>
              <a:rPr lang="ru-RU" sz="2000" b="1" dirty="0" smtClean="0"/>
              <a:t>левом</a:t>
            </a:r>
            <a:r>
              <a:rPr lang="ru-RU" sz="2000" dirty="0" smtClean="0"/>
              <a:t> углу, Красную Шапочку – </a:t>
            </a:r>
            <a:r>
              <a:rPr lang="ru-RU" sz="2000" b="1" dirty="0" smtClean="0"/>
              <a:t>внизу</a:t>
            </a:r>
            <a:r>
              <a:rPr lang="ru-RU" sz="2000" dirty="0" smtClean="0"/>
              <a:t> в </a:t>
            </a:r>
            <a:r>
              <a:rPr lang="ru-RU" sz="2000" b="1" dirty="0" smtClean="0"/>
              <a:t>правом</a:t>
            </a:r>
            <a:r>
              <a:rPr lang="ru-RU" sz="2000" dirty="0" smtClean="0"/>
              <a:t> углу, бабочку </a:t>
            </a:r>
            <a:r>
              <a:rPr lang="ru-RU" sz="2000" b="1" dirty="0" smtClean="0"/>
              <a:t>на</a:t>
            </a:r>
            <a:r>
              <a:rPr lang="ru-RU" sz="2000" dirty="0" smtClean="0"/>
              <a:t> дерево, ягоды в корзину, волк – под дерево, которое находится слева.</a:t>
            </a:r>
            <a:endParaRPr lang="ru-RU" sz="2000" dirty="0"/>
          </a:p>
        </p:txBody>
      </p:sp>
      <p:pic>
        <p:nvPicPr>
          <p:cNvPr id="1034" name="Picture 10" descr="http://www.playcast.ru/uploads/2013/08/07/583064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8946" y="2590800"/>
            <a:ext cx="424276" cy="381000"/>
          </a:xfrm>
          <a:prstGeom prst="rect">
            <a:avLst/>
          </a:prstGeom>
          <a:noFill/>
        </p:spPr>
      </p:pic>
      <p:pic>
        <p:nvPicPr>
          <p:cNvPr id="1036" name="Picture 12" descr="http://img1.liveinternet.ru/images/attach/c/9/107/957/107957207_3821971_7ec2893f0eb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2895600"/>
            <a:ext cx="1752600" cy="2104927"/>
          </a:xfrm>
          <a:prstGeom prst="rect">
            <a:avLst/>
          </a:prstGeom>
          <a:noFill/>
        </p:spPr>
      </p:pic>
      <p:sp>
        <p:nvSpPr>
          <p:cNvPr id="13" name="Стрелка вправо 12">
            <a:hlinkClick r:id="rId9" action="ppaction://hlinkpres?slideindex=2&amp;slidetitle=Средства ИКТ"/>
          </p:cNvPr>
          <p:cNvSpPr/>
          <p:nvPr/>
        </p:nvSpPr>
        <p:spPr>
          <a:xfrm>
            <a:off x="914400" y="5943600"/>
            <a:ext cx="8382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0.77691 0.0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22535 -0.065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-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2.22222E-6 L -0.09167 0.12222 " pathEditMode="relative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-0.09722 0.394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" y="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4125 0.068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" y="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Математика и музыкальные ритмические упражнения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Вперед 4 шага</a:t>
            </a:r>
          </a:p>
          <a:p>
            <a:r>
              <a:rPr lang="ru-RU" dirty="0" smtClean="0"/>
              <a:t>Руку правую вперед</a:t>
            </a:r>
          </a:p>
          <a:p>
            <a:r>
              <a:rPr lang="ru-RU" dirty="0" smtClean="0"/>
              <a:t>Вперед 4 шага… Крутится вертится шар </a:t>
            </a:r>
            <a:r>
              <a:rPr lang="ru-RU" dirty="0" err="1" smtClean="0"/>
              <a:t>голубой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6. вперёд 4 шага назад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191000" y="1752600"/>
            <a:ext cx="304800" cy="304800"/>
          </a:xfrm>
          <a:prstGeom prst="rect">
            <a:avLst/>
          </a:prstGeom>
        </p:spPr>
      </p:pic>
      <p:pic>
        <p:nvPicPr>
          <p:cNvPr id="7" name="04.  Дружба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648200" y="2362200"/>
            <a:ext cx="304800" cy="304800"/>
          </a:xfrm>
          <a:prstGeom prst="rect">
            <a:avLst/>
          </a:prstGeom>
        </p:spPr>
      </p:pic>
      <p:pic>
        <p:nvPicPr>
          <p:cNvPr id="8" name="10. Вперёд четыре шага.wm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2819400" y="3429000"/>
            <a:ext cx="304800" cy="304800"/>
          </a:xfrm>
          <a:prstGeom prst="rect">
            <a:avLst/>
          </a:prstGeom>
        </p:spPr>
      </p:pic>
      <p:sp>
        <p:nvSpPr>
          <p:cNvPr id="9" name="Стрелка вправо 8">
            <a:hlinkClick r:id="rId9" action="ppaction://hlinkpres?slideindex=2&amp;slidetitle=Средства ИКТ"/>
          </p:cNvPr>
          <p:cNvSpPr/>
          <p:nvPr/>
        </p:nvSpPr>
        <p:spPr>
          <a:xfrm>
            <a:off x="6629400" y="5334000"/>
            <a:ext cx="10668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6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3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Компьютерные игры</a:t>
            </a:r>
            <a:r>
              <a:rPr lang="ru-RU" sz="3600" dirty="0" smtClean="0">
                <a:solidFill>
                  <a:srgbClr val="FF0000"/>
                </a:solidFill>
              </a:rPr>
              <a:t> – </a:t>
            </a:r>
            <a:r>
              <a:rPr lang="ru-RU" sz="3600" dirty="0" smtClean="0"/>
              <a:t>новый вид развивающего обучения математике</a:t>
            </a:r>
            <a:endParaRPr lang="ru-RU" sz="36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838200" y="2057401"/>
            <a:ext cx="7772400" cy="35813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Они открывают новые возможности использования педагогических приемов в развитии логического мышления:</a:t>
            </a:r>
          </a:p>
          <a:p>
            <a:pPr>
              <a:buNone/>
            </a:pPr>
            <a:r>
              <a:rPr lang="ru-RU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1. Подбирать материал разной степени сложности, учитывая зону ближайшего развития ребенка;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066799"/>
            <a:ext cx="8229600" cy="441960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2. Делать “видимыми” проблемы в развитии ребенка, трудно обнаруживаемые при традиционном обучении, показать, как трансформировать выявленные проблемы в специальные задачи обучения.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3. Посмотреть на работу воспитателя с новых позиций, переосмыслить методические приемы, обогатить себя новыми знаниями и умениями.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процессе использования компьютерных игр решаются следующие задачи: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609600" y="1752600"/>
            <a:ext cx="8077200" cy="43735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-Развитие интеллектуальной сферы детей: развитие мышления, памяти, внимания, формирование предметных знаний, умений , навыков;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-Развитие мотивационной сферы: формирование потребности в знаниях, способах познания;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-Развитие волевых качеств: формирование целеустремленности, умения владеть собой, уверенности в своих силах;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-Развитие эмоциональной сферы;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-Формирование учебной деятельности в целом.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Основные фирмы – производители лицензионных детских компьютерных игр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endParaRPr lang="ru-RU" dirty="0" smtClean="0"/>
          </a:p>
          <a:p>
            <a:pPr>
              <a:spcBef>
                <a:spcPts val="0"/>
              </a:spcBef>
              <a:buNone/>
            </a:pPr>
            <a:r>
              <a:rPr lang="ru-RU" dirty="0" smtClean="0"/>
              <a:t> </a:t>
            </a:r>
            <a:r>
              <a:rPr lang="ru-RU" b="1" i="1" dirty="0" smtClean="0">
                <a:solidFill>
                  <a:srgbClr val="FF3300"/>
                </a:solidFill>
              </a:rPr>
              <a:t>Новый диск</a:t>
            </a:r>
            <a:endParaRPr lang="ru-RU" sz="4000" b="1" i="1" dirty="0" smtClean="0">
              <a:solidFill>
                <a:schemeClr val="folHlink"/>
              </a:solidFill>
            </a:endParaRPr>
          </a:p>
          <a:p>
            <a:pPr>
              <a:spcBef>
                <a:spcPts val="0"/>
              </a:spcBef>
              <a:buNone/>
            </a:pPr>
            <a:endParaRPr lang="ru-RU" sz="4000" b="1" i="1" dirty="0" smtClean="0">
              <a:solidFill>
                <a:schemeClr val="folHlink"/>
              </a:solidFill>
            </a:endParaRPr>
          </a:p>
          <a:p>
            <a:pPr>
              <a:spcBef>
                <a:spcPts val="0"/>
              </a:spcBef>
              <a:buNone/>
            </a:pPr>
            <a:endParaRPr lang="ru-RU" sz="4000" b="1" i="1" dirty="0" smtClean="0">
              <a:solidFill>
                <a:schemeClr val="folHlink"/>
              </a:solidFill>
            </a:endParaRPr>
          </a:p>
          <a:p>
            <a:pPr>
              <a:spcBef>
                <a:spcPts val="0"/>
              </a:spcBef>
              <a:buNone/>
            </a:pPr>
            <a:endParaRPr lang="ru-RU" sz="4000" b="1" i="1" dirty="0" smtClean="0">
              <a:solidFill>
                <a:schemeClr val="folHlink"/>
              </a:solidFill>
            </a:endParaRPr>
          </a:p>
          <a:p>
            <a:pPr>
              <a:spcBef>
                <a:spcPts val="0"/>
              </a:spcBef>
              <a:buNone/>
            </a:pPr>
            <a:endParaRPr lang="ru-RU" sz="4000" b="1" i="1" dirty="0" smtClean="0">
              <a:solidFill>
                <a:schemeClr val="folHlink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sz="4000" b="1" i="1" dirty="0" smtClean="0">
                <a:solidFill>
                  <a:schemeClr val="folHlink"/>
                </a:solidFill>
              </a:rPr>
              <a:t>  </a:t>
            </a:r>
            <a:r>
              <a:rPr lang="en-US" sz="4000" b="1" i="1" dirty="0" smtClean="0">
                <a:solidFill>
                  <a:srgbClr val="00B050"/>
                </a:solidFill>
              </a:rPr>
              <a:t>Alisa Studio</a:t>
            </a:r>
            <a:r>
              <a:rPr lang="ru-RU" sz="4000" dirty="0" smtClean="0">
                <a:solidFill>
                  <a:srgbClr val="00B050"/>
                </a:solidFill>
              </a:rPr>
              <a:t> </a:t>
            </a:r>
            <a:endParaRPr lang="ru-RU" sz="4000" dirty="0">
              <a:solidFill>
                <a:srgbClr val="00B050"/>
              </a:solidFill>
            </a:endParaRPr>
          </a:p>
        </p:txBody>
      </p:sp>
      <p:pic>
        <p:nvPicPr>
          <p:cNvPr id="7" name="Picture 17" descr="10006995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676400"/>
            <a:ext cx="15081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 descr="Розовая Пантера против грязи. Спасем землю от мусора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676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1" descr="Розовая Пантера. Звериный альбо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676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1" descr="Играем с музыкой: Щелкунч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4876800"/>
            <a:ext cx="18097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3" descr="Играем с музыкой: Волшебная флейт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4876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5" descr="Играем с музыкой: Алиса и Времена год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4876800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3" descr="100229672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34290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5" descr="Баба-Яга: Пойди туда, не знаю куда...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7400" y="3429000"/>
            <a:ext cx="1274064" cy="127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7" descr="Баба-Яга: учится Считать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81400" y="34290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5562600" y="3733800"/>
            <a:ext cx="281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i="1" dirty="0" err="1" smtClean="0">
                <a:solidFill>
                  <a:srgbClr val="140298"/>
                </a:solidFill>
              </a:rPr>
              <a:t>Медиа</a:t>
            </a:r>
            <a:r>
              <a:rPr lang="ru-RU" sz="2800" b="1" i="1" dirty="0" smtClean="0">
                <a:solidFill>
                  <a:srgbClr val="140298"/>
                </a:solidFill>
              </a:rPr>
              <a:t> </a:t>
            </a:r>
            <a:r>
              <a:rPr lang="ru-RU" sz="2800" b="1" i="1" dirty="0" err="1" smtClean="0">
                <a:solidFill>
                  <a:srgbClr val="140298"/>
                </a:solidFill>
              </a:rPr>
              <a:t>Хауз</a:t>
            </a:r>
            <a:endParaRPr lang="ru-RU" sz="2800" b="1" i="1" dirty="0">
              <a:solidFill>
                <a:srgbClr val="14029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762000" y="990600"/>
            <a:ext cx="7239000" cy="495300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В соответствии с требованиями </a:t>
            </a:r>
            <a:r>
              <a:rPr lang="ru-RU" dirty="0" err="1" smtClean="0"/>
              <a:t>СанПин</a:t>
            </a:r>
            <a:r>
              <a:rPr lang="ru-RU" dirty="0" smtClean="0"/>
              <a:t> 2.4.1.1.1249-03 индивидуальные занятия на компьютере проводятся с детьми старшего дошкольного возраста 2 раза в неделю не более 15 мин.</a:t>
            </a: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officeimg.vo.msecnd.net/ru-ru/templates/TR101908703.png?ts=0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1600200" y="1981200"/>
            <a:ext cx="6019800" cy="198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Несколько примеров компьютерных игр</a:t>
            </a:r>
            <a:endParaRPr lang="ru-RU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6019800" y="4800600"/>
            <a:ext cx="1219200" cy="762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838200"/>
          </a:xfrm>
        </p:spPr>
        <p:txBody>
          <a:bodyPr/>
          <a:lstStyle/>
          <a:p>
            <a:r>
              <a:rPr lang="ru-RU" dirty="0" smtClean="0"/>
              <a:t>Развивающие и обучающие игры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«Остров Арифметики»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Лунтик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 Математика для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малышей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«Баба Яга учиться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считать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&amp;Scy;&amp;kcy;&amp;acy;&amp;chcy;&amp;acy;&amp;tcy;&amp;softcy; &amp;Scy;&amp;chcy;&amp;icy;&amp;tcy;&amp;acy;&amp;iecy;&amp;mcy; &amp;scy; &amp;Rcy;&amp;iecy;&amp;kcy;&amp;scy;&amp;ocy;&amp;mcy; - 23 &amp;Icy;&amp;yucy;&amp;lcy;&amp;yacy; 2010 - &amp;Bcy;&amp;iecy;&amp;scy;&amp;pcy;&amp;lcy;&amp;acy;&amp;tcy;&amp;ncy;&amp;ocy; &amp;pcy;&amp;rcy;&amp;icy;&amp;kcy;&amp;ocy;&amp;lcy;&amp;softcy;&amp;ncy;&amp;ycy;&amp;iecy; &amp;kcy;&amp;acy;&amp;rcy;&amp;tcy;&amp;icy;&amp;ncy;&amp;kcy;&amp;icy;, &amp;ncy;&amp;ocy;&amp;vcy;&amp;ycy;&amp;iecy; &amp;fcy;&amp;icy;&amp;lcy;&amp;softcy;&amp;mcy;&amp;ycy;, &amp;scy;&amp;acy;&amp;mcy;&amp;ycy;&amp;iecy; &amp;scy;&amp;mcy;&amp;iecy;&amp;shcy;&amp;ncy;&amp;ycy;&amp;iecy; &amp;kcy;&amp;ocy;&amp;mcy;&amp;iecy;&amp;dcy;&amp;icy;&amp;icy;, &amp;icy;&amp;gcy;&amp;rcy;&amp;ycy;, &amp;mcy;&amp;ucy;&amp;zcy;&amp;ycy;&amp;k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295401"/>
            <a:ext cx="1600200" cy="1607360"/>
          </a:xfrm>
          <a:prstGeom prst="rect">
            <a:avLst/>
          </a:prstGeom>
          <a:noFill/>
        </p:spPr>
      </p:pic>
      <p:pic>
        <p:nvPicPr>
          <p:cNvPr id="1028" name="Picture 4" descr="&amp;Kcy;&amp;ncy;&amp;icy;&amp;gcy;&amp;acy; &amp;Lcy;&amp;ucy;&amp;ncy;&amp;tcy;&amp;icy;&amp;kcy;. &amp;Acy;&amp;ncy;&amp;gcy;&amp;lcy;&amp;icy;&amp;jcy;&amp;scy;&amp;kcy;&amp;icy;&amp;jcy; &amp;yacy;&amp;zcy;&amp;ycy;&amp;kcy; &amp;dcy;&amp;lcy;&amp;yacy; &amp;mcy;&amp;acy;&amp;lcy;&amp;ycy;&amp;shcy;&amp;iecy;&amp;jcy; &amp;Scy;&amp;kcy;&amp;acy;&amp;chcy;&amp;acy;&amp;tcy;&amp;softcy; &amp;kcy;&amp;ncy;&amp;icy;&amp;gcy;&amp;u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971800"/>
            <a:ext cx="1600200" cy="1600200"/>
          </a:xfrm>
          <a:prstGeom prst="rect">
            <a:avLst/>
          </a:prstGeom>
          <a:noFill/>
        </p:spPr>
      </p:pic>
      <p:pic>
        <p:nvPicPr>
          <p:cNvPr id="1030" name="Picture 6" descr="&amp;Bcy;&amp;acy;&amp;bcy;&amp;acy;-&amp;YAcy;&amp;gcy;&amp;acy; &amp;ucy;&amp;chcy;&amp;icy;&amp;tcy;&amp;scy;&amp;yacy; &amp;chcy;&amp;icy;&amp;tcy;&amp;acy;&amp;tcy;&amp;softcy; (Jewel) &amp;kcy;&amp;ucy;&amp;pcy;&amp;icy;&amp;tcy;&amp;softcy; &amp;vcy; &amp;icy;&amp;ncy;&amp;tcy;&amp;iecy;&amp;rcy;&amp;ncy;&amp;iecy;&amp;tcy; &amp;mcy;&amp;acy;&amp;gcy;&amp;acy;&amp;zcy;&amp;icy;&amp;ncy;&amp;iecy; &quot;&amp;Vcy;&amp;rcy;&amp;iecy;&amp;mcy;&amp;yacy; &amp;Icy;&amp;gcy;&amp;rcy;&amp;acy;&amp;tcy;&amp;softcy;&quot;."/>
          <p:cNvPicPr>
            <a:picLocks noChangeAspect="1" noChangeArrowheads="1"/>
          </p:cNvPicPr>
          <p:nvPr/>
        </p:nvPicPr>
        <p:blipFill>
          <a:blip r:embed="rId5" cstate="print"/>
          <a:srcRect l="9600" t="9600" r="10400" b="10400"/>
          <a:stretch>
            <a:fillRect/>
          </a:stretch>
        </p:blipFill>
        <p:spPr bwMode="auto">
          <a:xfrm>
            <a:off x="6629400" y="4648200"/>
            <a:ext cx="16002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9812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ИКТ - информационно-коммуникационные технологии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295400" y="2514601"/>
            <a:ext cx="7086600" cy="297179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400" dirty="0" smtClean="0"/>
              <a:t>   </a:t>
            </a:r>
            <a:r>
              <a:rPr 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«ИКТ – это совокупность методов, устройств и производственных процессов, используемых обществом для сбора, хранения, обработки и распространения информации».</a:t>
            </a:r>
          </a:p>
          <a:p>
            <a:endParaRPr lang="ru-RU" u="sng" dirty="0" smtClean="0"/>
          </a:p>
        </p:txBody>
      </p:sp>
      <p:pic>
        <p:nvPicPr>
          <p:cNvPr id="8" name="Picture 7" descr="kakvosstanovi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41148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19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3276600"/>
            <a:ext cx="11049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 descr="1283745263_9442047c960d66cc35ad96a38570d008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50292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78333 0.16667 " pathEditMode="relative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0.00625 L -0.66875 0.36181 " pathEditMode="relative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838200"/>
            <a:ext cx="8229600" cy="76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Хорошо здесь. Пойдем играть? Внизу находится книжка с закладками, которая поможет играть.</a:t>
            </a:r>
            <a:endParaRPr lang="ru-RU" sz="2000" dirty="0"/>
          </a:p>
        </p:txBody>
      </p:sp>
      <p:pic>
        <p:nvPicPr>
          <p:cNvPr id="1026" name="Picture 2" descr="C:\Users\Семён\YandexDisk\Скриншоты\2015-01-24 14-36-39 Скриншот экра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981200"/>
            <a:ext cx="5638800" cy="4226362"/>
          </a:xfrm>
          <a:prstGeom prst="rect">
            <a:avLst/>
          </a:prstGeom>
          <a:noFill/>
        </p:spPr>
      </p:pic>
      <p:pic>
        <p:nvPicPr>
          <p:cNvPr id="1027" name="Picture 3" descr="C:\Users\Семён\YandexDisk\Скриншоты\2015-01-24 16-30-42 Скриншот экрана.png"/>
          <p:cNvPicPr>
            <a:picLocks noChangeAspect="1" noChangeArrowheads="1"/>
          </p:cNvPicPr>
          <p:nvPr/>
        </p:nvPicPr>
        <p:blipFill>
          <a:blip r:embed="rId4" cstate="print"/>
          <a:srcRect r="1897"/>
          <a:stretch>
            <a:fillRect/>
          </a:stretch>
        </p:blipFill>
        <p:spPr bwMode="auto">
          <a:xfrm>
            <a:off x="1676400" y="1981200"/>
            <a:ext cx="556260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Задание: поможешь мне судить? Нужно сложить дротики и указать сумму очков.</a:t>
            </a:r>
            <a:endParaRPr lang="ru-RU" sz="2000" dirty="0"/>
          </a:p>
        </p:txBody>
      </p:sp>
      <p:pic>
        <p:nvPicPr>
          <p:cNvPr id="2051" name="Picture 3" descr="C:\Users\Семён\YandexDisk\Скриншоты\2015-01-24 14-37-42 Скриншот экрана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447800"/>
            <a:ext cx="5867400" cy="4379084"/>
          </a:xfrm>
          <a:prstGeom prst="rect">
            <a:avLst/>
          </a:prstGeom>
          <a:noFill/>
        </p:spPr>
      </p:pic>
      <p:pic>
        <p:nvPicPr>
          <p:cNvPr id="2052" name="Picture 4" descr="C:\Users\Семён\YandexDisk\Скриншоты\2015-01-24 14-38-20 Скриншот экра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447800"/>
            <a:ext cx="5867400" cy="4391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Задание: нужно стрелять по шарикам с самой маленькой цифрой, потом по цифре, которая больше.</a:t>
            </a:r>
            <a:endParaRPr lang="ru-RU" sz="2000" dirty="0"/>
          </a:p>
        </p:txBody>
      </p:sp>
      <p:pic>
        <p:nvPicPr>
          <p:cNvPr id="3074" name="Picture 2" descr="C:\Users\Семён\YandexDisk\Скриншоты\2015-01-24 14-51-24 Скриншот экрана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676400"/>
            <a:ext cx="5715000" cy="4237463"/>
          </a:xfrm>
          <a:prstGeom prst="rect">
            <a:avLst/>
          </a:prstGeom>
          <a:noFill/>
        </p:spPr>
      </p:pic>
      <p:pic>
        <p:nvPicPr>
          <p:cNvPr id="3075" name="Picture 3" descr="C:\Users\Семён\YandexDisk\Скриншоты\2015-01-24 14-53-22 Скриншот экра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600199"/>
            <a:ext cx="5712002" cy="4267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Семён\YandexDisk\Скриншоты\2015-01-24 14-39-48 Скриншот экра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524000"/>
            <a:ext cx="6172200" cy="4589895"/>
          </a:xfrm>
          <a:prstGeom prst="rect">
            <a:avLst/>
          </a:prstGeom>
          <a:noFill/>
        </p:spPr>
      </p:pic>
      <p:pic>
        <p:nvPicPr>
          <p:cNvPr id="4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Задание: нужно починить часы, выбрав нужное время, например, 4-ре часа.</a:t>
            </a:r>
            <a:endParaRPr lang="ru-RU" sz="2000" dirty="0"/>
          </a:p>
        </p:txBody>
      </p:sp>
      <p:pic>
        <p:nvPicPr>
          <p:cNvPr id="4102" name="Picture 6" descr="C:\Users\Семён\YandexDisk\Скриншоты\2015-01-24 14-39-48 Скриншот экрана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524000"/>
            <a:ext cx="5533323" cy="4114800"/>
          </a:xfrm>
          <a:prstGeom prst="rect">
            <a:avLst/>
          </a:prstGeom>
          <a:noFill/>
        </p:spPr>
      </p:pic>
      <p:pic>
        <p:nvPicPr>
          <p:cNvPr id="4103" name="Picture 7" descr="C:\Users\Семён\YandexDisk\Скриншоты\2015-01-24 14-40-58 Скриншот экра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199" y="1524000"/>
            <a:ext cx="5522495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Задание: нужно узнать сколько жуков выйдет справа и слева, сколько нужно сшить рубашек?</a:t>
            </a:r>
            <a:endParaRPr lang="ru-RU" sz="2000" dirty="0"/>
          </a:p>
        </p:txBody>
      </p:sp>
      <p:pic>
        <p:nvPicPr>
          <p:cNvPr id="5123" name="Picture 3" descr="C:\Users\Семён\YandexDisk\Скриншоты\2015-01-24 14-49-53 Скриншот экра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447800"/>
            <a:ext cx="6019800" cy="4506015"/>
          </a:xfrm>
          <a:prstGeom prst="rect">
            <a:avLst/>
          </a:prstGeom>
          <a:noFill/>
        </p:spPr>
      </p:pic>
      <p:pic>
        <p:nvPicPr>
          <p:cNvPr id="5122" name="Picture 2" descr="C:\Users\Семён\YandexDisk\Скриншоты\2015-01-24 14-48-02 Скриншот экрана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447800"/>
            <a:ext cx="609378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Задание: Как сложить картинку? Выбери выражение и равное ему число.</a:t>
            </a:r>
            <a:endParaRPr lang="ru-RU" sz="2000" dirty="0"/>
          </a:p>
        </p:txBody>
      </p:sp>
      <p:pic>
        <p:nvPicPr>
          <p:cNvPr id="6148" name="Picture 4" descr="C:\Users\Семён\YandexDisk\Скриншоты\2015-01-24 14-25-08 Скриншот экрана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600200"/>
            <a:ext cx="5836932" cy="4525963"/>
          </a:xfrm>
          <a:prstGeom prst="rect">
            <a:avLst/>
          </a:prstGeom>
          <a:noFill/>
        </p:spPr>
      </p:pic>
      <p:pic>
        <p:nvPicPr>
          <p:cNvPr id="6149" name="Picture 5" descr="C:\Users\Семён\YandexDisk\Скриншоты\2015-01-24 14-29-14 Скриншот экрана.png"/>
          <p:cNvPicPr>
            <a:picLocks noChangeAspect="1" noChangeArrowheads="1"/>
          </p:cNvPicPr>
          <p:nvPr/>
        </p:nvPicPr>
        <p:blipFill>
          <a:blip r:embed="rId4" cstate="print"/>
          <a:srcRect r="2753"/>
          <a:stretch>
            <a:fillRect/>
          </a:stretch>
        </p:blipFill>
        <p:spPr bwMode="auto">
          <a:xfrm>
            <a:off x="1828800" y="1447800"/>
            <a:ext cx="5791200" cy="4798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8423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Задание: Сосчитай сколько диких рыбок, если домашних рыбок в аквариуме было 2?</a:t>
            </a:r>
            <a:endParaRPr lang="ru-RU" sz="2000" dirty="0"/>
          </a:p>
        </p:txBody>
      </p:sp>
      <p:pic>
        <p:nvPicPr>
          <p:cNvPr id="7171" name="Picture 3" descr="C:\Users\Семён\YandexDisk\Скриншоты\2015-01-24 14-34-52 Скриншот экрана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043"/>
          <a:stretch>
            <a:fillRect/>
          </a:stretch>
        </p:blipFill>
        <p:spPr bwMode="auto">
          <a:xfrm>
            <a:off x="1614694" y="1600200"/>
            <a:ext cx="5852906" cy="4525963"/>
          </a:xfrm>
          <a:prstGeom prst="rect">
            <a:avLst/>
          </a:prstGeom>
          <a:noFill/>
        </p:spPr>
      </p:pic>
      <p:sp>
        <p:nvSpPr>
          <p:cNvPr id="6" name="Стрелка вправо 5">
            <a:hlinkClick r:id="rId4" action="ppaction://hlinkpres?slideindex=2&amp;slidetitle=Средства ИКТ"/>
          </p:cNvPr>
          <p:cNvSpPr/>
          <p:nvPr/>
        </p:nvSpPr>
        <p:spPr>
          <a:xfrm>
            <a:off x="7696200" y="5638800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Интерактивная доска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Интерактивная доска - это сенсорный дисплей, работающий, как часть системы, в которую также входит компьютер и проектор.</a:t>
            </a:r>
          </a:p>
          <a:p>
            <a:pPr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Многопользовательская интерактивная доска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Elite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Panaboard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UB-T880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поставляется с программным обеспечением, разработанным специально для образовательных учреждений.</a:t>
            </a:r>
          </a:p>
          <a:p>
            <a:pPr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   Расширенная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галерея изображений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облегчает подготовку материалов к занятию с использованием интерактивной доски. Коллекция изображений разрабатывалась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 учетом российской школьной программы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Как работает интерактивная доска?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48640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>  </a:t>
            </a:r>
            <a:r>
              <a:rPr lang="ru-RU" b="1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Маркер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интерактивной доски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Elite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Panaboard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UB-T880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имеет особенность - он позволяет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выбрать инструмент программного обеспечения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помощью переключателя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 корпусе маркера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Кнопки дистанционного управления на корпусе маркера работают на расстоянии до 10 м от доски, позволяя контролировать демонстрацию материала с любого места в помещении.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panaboard.ru/img/panaboards/880/mark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286000"/>
            <a:ext cx="2694877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83820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>Интерактивная доска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4" descr="D:\архив\Мои документы\фото 1 и 3 класс\100PHOTO\SAM_64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295400"/>
            <a:ext cx="6400800" cy="4800600"/>
          </a:xfrm>
          <a:prstGeom prst="rect">
            <a:avLst/>
          </a:prstGeom>
          <a:ln w="57150">
            <a:solidFill>
              <a:srgbClr val="FFC00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8229600" cy="1447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ИКТ - является одним из приоритетов образования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219200" y="2362200"/>
            <a:ext cx="6934200" cy="3124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uk-UA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ИКТ - как средство интерактивного обучения, которое позволяет стимулировать познавательную активность детей и участвовать в освоении новых знаний.</a:t>
            </a:r>
            <a:endParaRPr lang="ru-RU" sz="35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Предшкола</a:t>
            </a:r>
            <a:r>
              <a:rPr lang="ru-RU" dirty="0" smtClean="0"/>
              <a:t> нового поколения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1219200"/>
            <a:ext cx="6477000" cy="29718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УМК «ПНП» – комплект для детей, родителей, воспитателей. Подробные методические указания позволяют подготовить детей к школе.</a:t>
            </a:r>
          </a:p>
          <a:p>
            <a:r>
              <a:rPr lang="ru-RU" sz="2000" dirty="0" smtClean="0"/>
              <a:t> Обязательная часть программы может быть освоена в течение 1-2 лет или течение 2-х месяцев.</a:t>
            </a:r>
          </a:p>
          <a:p>
            <a:pPr lvl="0"/>
            <a:r>
              <a:rPr lang="ru-RU" sz="2000" dirty="0" smtClean="0"/>
              <a:t>Задания УМК «ПНП» предназначены для работы с детьми индивидуально,  в группе и в коллективе.</a:t>
            </a:r>
          </a:p>
          <a:p>
            <a:pPr>
              <a:buNone/>
            </a:pPr>
            <a:endParaRPr lang="ru-RU" sz="2000" dirty="0"/>
          </a:p>
        </p:txBody>
      </p:sp>
      <p:pic>
        <p:nvPicPr>
          <p:cNvPr id="3084" name="Picture 12" descr="http://www.sbooks.ru/images/12500194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581400"/>
            <a:ext cx="1449658" cy="1981200"/>
          </a:xfrm>
          <a:prstGeom prst="rect">
            <a:avLst/>
          </a:prstGeom>
          <a:noFill/>
        </p:spPr>
      </p:pic>
      <p:pic>
        <p:nvPicPr>
          <p:cNvPr id="3088" name="Picture 16" descr="http://www.sbooks.ru/images/goods/125001935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1143000"/>
            <a:ext cx="1828800" cy="1298449"/>
          </a:xfrm>
          <a:prstGeom prst="rect">
            <a:avLst/>
          </a:prstGeom>
          <a:noFill/>
        </p:spPr>
      </p:pic>
      <p:pic>
        <p:nvPicPr>
          <p:cNvPr id="3092" name="Picture 20" descr="http://spb.textbook.ru/static/book/103/1033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2" y="2514600"/>
            <a:ext cx="1828798" cy="1274423"/>
          </a:xfrm>
          <a:prstGeom prst="rect">
            <a:avLst/>
          </a:prstGeom>
          <a:noFill/>
        </p:spPr>
      </p:pic>
      <p:pic>
        <p:nvPicPr>
          <p:cNvPr id="3076" name="Picture 4" descr="http://www.akademkniga.ru/upload/resize_cache/iblock/69c/800_800_1/69cdd28e0c6fb1e4f8592cf8a93c514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3886200"/>
            <a:ext cx="1475994" cy="1981200"/>
          </a:xfrm>
          <a:prstGeom prst="rect">
            <a:avLst/>
          </a:prstGeom>
          <a:noFill/>
        </p:spPr>
      </p:pic>
      <p:pic>
        <p:nvPicPr>
          <p:cNvPr id="3090" name="Picture 18" descr="http://img-fotki.yandex.ru/get/6005/2208476.a/0_8c20f_5ca28cf1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4495800"/>
            <a:ext cx="1469231" cy="1905000"/>
          </a:xfrm>
          <a:prstGeom prst="rect">
            <a:avLst/>
          </a:prstGeom>
          <a:noFill/>
        </p:spPr>
      </p:pic>
      <p:pic>
        <p:nvPicPr>
          <p:cNvPr id="3080" name="Picture 8" descr="http://www.libex.ru/dimg/619e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0" y="4876800"/>
            <a:ext cx="1422399" cy="1981200"/>
          </a:xfrm>
          <a:prstGeom prst="rect">
            <a:avLst/>
          </a:prstGeom>
          <a:noFill/>
        </p:spPr>
      </p:pic>
      <p:pic>
        <p:nvPicPr>
          <p:cNvPr id="16" name="Picture 4" descr="http://old.prodalit.ru/images/500000/4973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3733800"/>
            <a:ext cx="1524000" cy="1974272"/>
          </a:xfrm>
          <a:prstGeom prst="rect">
            <a:avLst/>
          </a:prstGeom>
          <a:noFill/>
        </p:spPr>
      </p:pic>
      <p:pic>
        <p:nvPicPr>
          <p:cNvPr id="3086" name="Picture 14" descr="http://www.akademkniga.ru/upload/resize_cache/iblock/788/800_800_1/78859753b77944e12c97858eab94835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29200" y="4114800"/>
            <a:ext cx="1447800" cy="1908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57943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</a:t>
            </a:r>
            <a:r>
              <a:rPr lang="ru-RU" b="1" dirty="0" err="1" smtClean="0"/>
              <a:t>Кронтик</a:t>
            </a:r>
            <a:r>
              <a:rPr lang="ru-RU" b="1" dirty="0" smtClean="0"/>
              <a:t> учится считать»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6" name="Picture 4" descr="http://old.prodalit.ru/images/500000/4973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1981200" cy="2566555"/>
          </a:xfrm>
          <a:prstGeom prst="rect">
            <a:avLst/>
          </a:prstGeom>
          <a:noFill/>
        </p:spPr>
      </p:pic>
      <p:pic>
        <p:nvPicPr>
          <p:cNvPr id="7" name="Picture 2" descr="http://www.sbooks.ru/images/goods/125001937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733800"/>
            <a:ext cx="1982755" cy="2590800"/>
          </a:xfrm>
          <a:prstGeom prst="rect">
            <a:avLst/>
          </a:prstGeom>
          <a:noFill/>
        </p:spPr>
      </p:pic>
      <p:pic>
        <p:nvPicPr>
          <p:cNvPr id="8" name="Picture 6" descr="http://img1.labirint.ru/books/330729/big.jpg"/>
          <p:cNvPicPr>
            <a:picLocks noChangeAspect="1" noChangeArrowheads="1"/>
          </p:cNvPicPr>
          <p:nvPr/>
        </p:nvPicPr>
        <p:blipFill>
          <a:blip r:embed="rId5" cstate="print"/>
          <a:srcRect t="7059" b="5882"/>
          <a:stretch>
            <a:fillRect/>
          </a:stretch>
        </p:blipFill>
        <p:spPr bwMode="auto">
          <a:xfrm>
            <a:off x="2971800" y="4192385"/>
            <a:ext cx="1981201" cy="2665615"/>
          </a:xfrm>
          <a:prstGeom prst="rect">
            <a:avLst/>
          </a:prstGeom>
          <a:noFill/>
        </p:spPr>
      </p:pic>
      <p:pic>
        <p:nvPicPr>
          <p:cNvPr id="9" name="Picture 8" descr="http://www.novaget.ru/wp-content/uploads/images5/entourage_pocket_edge_-_elektronnaya_kniga_s_dvumya_displ.jpg"/>
          <p:cNvPicPr>
            <a:picLocks noChangeAspect="1" noChangeArrowheads="1"/>
          </p:cNvPicPr>
          <p:nvPr/>
        </p:nvPicPr>
        <p:blipFill>
          <a:blip r:embed="rId6" cstate="print"/>
          <a:srcRect l="5263" t="3226" r="5263" b="9659"/>
          <a:stretch>
            <a:fillRect/>
          </a:stretch>
        </p:blipFill>
        <p:spPr bwMode="auto">
          <a:xfrm>
            <a:off x="5638800" y="4267200"/>
            <a:ext cx="2590800" cy="2057400"/>
          </a:xfrm>
          <a:prstGeom prst="rect">
            <a:avLst/>
          </a:prstGeom>
          <a:noFill/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1143000" y="1219200"/>
            <a:ext cx="71628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Предпосылками формирования элементарных математических представлений следует считать формирование сенсорного опыта детей и освоение ими основных логических операций.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Сенсорный опыт детей: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-зрительный; -координационный в пространстве и во времени; -цветовой.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Основные виды логических операций: классификация (анализ, сравнение, обобщение, синтез),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сериация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981200" y="2895600"/>
            <a:ext cx="6324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1828800" y="3048000"/>
            <a:ext cx="71628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право 12">
            <a:hlinkClick r:id="rId7" action="ppaction://hlinkpres?slideindex=2&amp;slidetitle=Средства ИКТ"/>
          </p:cNvPr>
          <p:cNvSpPr/>
          <p:nvPr/>
        </p:nvSpPr>
        <p:spPr>
          <a:xfrm>
            <a:off x="8153400" y="6019800"/>
            <a:ext cx="990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«Оборотная сторона медали»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dirty="0" smtClean="0"/>
              <a:t>Между тем при реализации ИКТ в образовательном процессе ДОУ возникает ряд проблем.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При внедрении ИКТ как «игрушки» встают следующие вопросы: сколько времени ребенок находится за компьютером, влияние игры на  состояние психического и физического здоровья, искусственная «</a:t>
            </a:r>
            <a:r>
              <a:rPr lang="ru-RU" dirty="0" err="1" smtClean="0"/>
              <a:t>аутизация</a:t>
            </a:r>
            <a:r>
              <a:rPr lang="ru-RU" dirty="0" smtClean="0"/>
              <a:t>» и отказ от коммуникативных отношений, возникновение ранней компьютерной зависимости.</a:t>
            </a:r>
            <a:r>
              <a:rPr lang="ru-RU" u="sng" dirty="0" smtClean="0"/>
              <a:t/>
            </a:r>
            <a:br>
              <a:rPr lang="ru-RU" u="sng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Приложения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  <a:hlinkClick r:id="rId3" action="ppaction://hlinkfile"/>
              </a:rPr>
              <a:t>Пример программы «ПНП»;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  <a:hlinkClick r:id="rId4" action="ppaction://hlinkpres?slideindex=1&amp;slidetitle="/>
              </a:rPr>
              <a:t>Презентация «Сравнение: </a:t>
            </a:r>
            <a:r>
              <a:rPr lang="ru-RU" sz="2400" dirty="0" err="1" smtClean="0">
                <a:latin typeface="Arial" pitchFamily="34" charset="0"/>
                <a:cs typeface="Arial" pitchFamily="34" charset="0"/>
                <a:hlinkClick r:id="rId4" action="ppaction://hlinkpres?slideindex=1&amp;slidetitle="/>
              </a:rPr>
              <a:t>больше,меньше</a:t>
            </a:r>
            <a:r>
              <a:rPr lang="ru-RU" sz="2400" dirty="0" smtClean="0">
                <a:latin typeface="Arial" pitchFamily="34" charset="0"/>
                <a:cs typeface="Arial" pitchFamily="34" charset="0"/>
                <a:hlinkClick r:id="rId4" action="ppaction://hlinkpres?slideindex=1&amp;slidetitle="/>
              </a:rPr>
              <a:t> или равно»;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  <a:hlinkClick r:id="rId5" action="ppaction://hlinkpres?slideindex=1&amp;slidetitle="/>
              </a:rPr>
              <a:t>Презентация «Равенство и неравенство</a:t>
            </a:r>
            <a:r>
              <a:rPr lang="ru-RU" sz="2400" dirty="0" smtClean="0">
                <a:latin typeface="Arial" pitchFamily="34" charset="0"/>
                <a:cs typeface="Arial" pitchFamily="34" charset="0"/>
                <a:hlinkClick r:id="rId5" action="ppaction://hlinkpres?slideindex=1&amp;slidetitle="/>
              </a:rPr>
              <a:t>»;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Презентация «Полет к звездам»;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uk-UA" sz="2400" cap="small" dirty="0" err="1" smtClean="0">
                <a:latin typeface="+mj-lt"/>
              </a:rPr>
              <a:t>Информационное-методическое</a:t>
            </a:r>
            <a:r>
              <a:rPr lang="uk-UA" sz="2400" cap="small" dirty="0" smtClean="0">
                <a:latin typeface="+mj-lt"/>
              </a:rPr>
              <a:t> </a:t>
            </a:r>
            <a:r>
              <a:rPr lang="uk-UA" sz="2400" cap="small" dirty="0" err="1" smtClean="0">
                <a:latin typeface="+mj-lt"/>
              </a:rPr>
              <a:t>пособие</a:t>
            </a:r>
            <a:r>
              <a:rPr lang="uk-UA" sz="2400" cap="small" dirty="0" smtClean="0">
                <a:latin typeface="+mj-lt"/>
              </a:rPr>
              <a:t>    </a:t>
            </a:r>
          </a:p>
          <a:p>
            <a:pPr>
              <a:buNone/>
            </a:pPr>
            <a:r>
              <a:rPr lang="uk-UA" sz="2400" cap="small" dirty="0" smtClean="0">
                <a:latin typeface="+mj-lt"/>
              </a:rPr>
              <a:t>      «</a:t>
            </a:r>
            <a:r>
              <a:rPr lang="ru-RU" sz="2400" cap="small" dirty="0" smtClean="0">
                <a:latin typeface="+mj-lt"/>
              </a:rPr>
              <a:t>Использование</a:t>
            </a:r>
            <a:r>
              <a:rPr lang="uk-UA" sz="2400" cap="small" dirty="0" smtClean="0">
                <a:latin typeface="+mj-lt"/>
              </a:rPr>
              <a:t> </a:t>
            </a:r>
            <a:r>
              <a:rPr lang="uk-UA" sz="2400" cap="small" dirty="0" err="1" smtClean="0">
                <a:latin typeface="+mj-lt"/>
              </a:rPr>
              <a:t>информативно</a:t>
            </a:r>
            <a:r>
              <a:rPr lang="uk-UA" sz="2400" cap="small" dirty="0" smtClean="0">
                <a:latin typeface="+mj-lt"/>
              </a:rPr>
              <a:t> - </a:t>
            </a:r>
            <a:r>
              <a:rPr lang="uk-UA" sz="2400" cap="small" dirty="0" err="1" smtClean="0">
                <a:latin typeface="+mj-lt"/>
              </a:rPr>
              <a:t>коммуникативных</a:t>
            </a:r>
            <a:r>
              <a:rPr lang="uk-UA" sz="2400" cap="small" dirty="0" smtClean="0">
                <a:latin typeface="+mj-lt"/>
              </a:rPr>
              <a:t>          </a:t>
            </a:r>
            <a:r>
              <a:rPr lang="uk-UA" sz="2400" cap="small" dirty="0" err="1" smtClean="0">
                <a:latin typeface="+mj-lt"/>
              </a:rPr>
              <a:t>технологий</a:t>
            </a:r>
            <a:r>
              <a:rPr lang="uk-UA" sz="2400" cap="small" dirty="0" smtClean="0">
                <a:latin typeface="+mj-lt"/>
              </a:rPr>
              <a:t> для </a:t>
            </a:r>
            <a:r>
              <a:rPr lang="uk-UA" sz="2400" cap="small" dirty="0" err="1" smtClean="0">
                <a:latin typeface="+mj-lt"/>
              </a:rPr>
              <a:t>развития</a:t>
            </a:r>
            <a:r>
              <a:rPr lang="uk-UA" sz="2400" cap="small" dirty="0" smtClean="0">
                <a:latin typeface="+mj-lt"/>
              </a:rPr>
              <a:t> </a:t>
            </a:r>
            <a:r>
              <a:rPr lang="uk-UA" sz="2400" cap="small" dirty="0" err="1" smtClean="0">
                <a:latin typeface="+mj-lt"/>
              </a:rPr>
              <a:t>математических</a:t>
            </a:r>
            <a:r>
              <a:rPr lang="uk-UA" sz="2400" cap="small" dirty="0" smtClean="0">
                <a:latin typeface="+mj-lt"/>
              </a:rPr>
              <a:t> </a:t>
            </a:r>
            <a:r>
              <a:rPr lang="uk-UA" sz="2400" cap="small" dirty="0" err="1" smtClean="0">
                <a:latin typeface="+mj-lt"/>
              </a:rPr>
              <a:t>способностей</a:t>
            </a:r>
            <a:r>
              <a:rPr lang="uk-UA" sz="2400" cap="small" dirty="0" smtClean="0">
                <a:latin typeface="+mj-lt"/>
              </a:rPr>
              <a:t>  У </a:t>
            </a:r>
            <a:r>
              <a:rPr lang="uk-UA" sz="2400" cap="small" dirty="0" err="1" smtClean="0">
                <a:latin typeface="+mj-lt"/>
              </a:rPr>
              <a:t>дошкольников</a:t>
            </a:r>
            <a:r>
              <a:rPr lang="uk-UA" sz="2400" cap="small" dirty="0" smtClean="0">
                <a:latin typeface="+mj-lt"/>
              </a:rPr>
              <a:t>»</a:t>
            </a:r>
            <a:endParaRPr lang="ru-RU" sz="2400" dirty="0" smtClean="0">
              <a:latin typeface="+mj-lt"/>
            </a:endParaRPr>
          </a:p>
          <a:p>
            <a:pPr>
              <a:buNone/>
            </a:pPr>
            <a:r>
              <a:rPr lang="uk-UA" sz="2800" dirty="0" smtClean="0"/>
              <a:t> </a:t>
            </a:r>
            <a:endParaRPr lang="ru-RU" sz="2800" dirty="0" smtClean="0"/>
          </a:p>
          <a:p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литературы: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Информационно-коммуникативные технологии в дошкольном образовании. Комарова Т.С., Комарова И.И., </a:t>
            </a:r>
            <a:r>
              <a:rPr lang="ru-RU" dirty="0" err="1" smtClean="0"/>
              <a:t>Туликов</a:t>
            </a:r>
            <a:r>
              <a:rPr lang="ru-RU" dirty="0" smtClean="0"/>
              <a:t> А.В. М.: Мозаика-Синтез, 2011.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Горвиц</a:t>
            </a:r>
            <a:r>
              <a:rPr lang="ru-RU" dirty="0" smtClean="0"/>
              <a:t> Ю.М., </a:t>
            </a:r>
            <a:r>
              <a:rPr lang="ru-RU" dirty="0" err="1" smtClean="0"/>
              <a:t>Чайнова</a:t>
            </a:r>
            <a:r>
              <a:rPr lang="ru-RU" dirty="0" smtClean="0"/>
              <a:t> Л.Д., </a:t>
            </a:r>
            <a:r>
              <a:rPr lang="ru-RU" dirty="0" err="1" smtClean="0"/>
              <a:t>Поддъяков</a:t>
            </a:r>
            <a:r>
              <a:rPr lang="ru-RU" dirty="0" smtClean="0"/>
              <a:t> Н.Н., и др. Новые информационные технологии в дошкольном образовании. М.: </a:t>
            </a:r>
            <a:r>
              <a:rPr lang="ru-RU" dirty="0" err="1" smtClean="0"/>
              <a:t>Линка-пресс</a:t>
            </a:r>
            <a:r>
              <a:rPr lang="ru-RU" dirty="0" smtClean="0"/>
              <a:t>, 1988.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Фомичева О.С. Воспитание успешного ребенка в компьютерном веке. М.: Гелиос АРВ, 2000.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381000" y="838200"/>
            <a:ext cx="8229600" cy="39163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  <a:p>
            <a:pPr algn="ctr">
              <a:buNone/>
            </a:pPr>
            <a:r>
              <a:rPr lang="ru-RU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Успехов в работе!</a:t>
            </a:r>
          </a:p>
          <a:p>
            <a:pPr algn="ctr">
              <a:buNone/>
            </a:pPr>
            <a:endParaRPr lang="ru-RU" sz="4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успех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2667000"/>
            <a:ext cx="5753100" cy="360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Средства ИКТ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7924800" cy="1524000"/>
          </a:xfrm>
        </p:spPr>
        <p:txBody>
          <a:bodyPr>
            <a:normAutofit/>
          </a:bodyPr>
          <a:lstStyle/>
          <a:p>
            <a:pPr algn="l"/>
            <a:r>
              <a:rPr lang="ru-RU" sz="2900" b="1" dirty="0" err="1" smtClean="0"/>
              <a:t>Мультимедийная</a:t>
            </a:r>
            <a:r>
              <a:rPr lang="ru-RU" sz="2900" b="1" dirty="0" smtClean="0"/>
              <a:t> презентация</a:t>
            </a:r>
            <a:r>
              <a:rPr lang="ru-RU" sz="2900" dirty="0" smtClean="0"/>
              <a:t> </a:t>
            </a:r>
            <a:r>
              <a:rPr lang="ru-RU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900" dirty="0" smtClean="0"/>
              <a:t>одна из </a:t>
            </a:r>
            <a:r>
              <a:rPr lang="ru-RU" sz="2700" dirty="0" smtClean="0"/>
              <a:t>составляющих использования ИКТ в непосредственной образовательной деятельности.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000" dirty="0" smtClean="0"/>
              <a:t>Использование </a:t>
            </a:r>
            <a:r>
              <a:rPr lang="ru-RU" sz="2000" dirty="0" err="1" smtClean="0"/>
              <a:t>мультимедийных</a:t>
            </a:r>
            <a:r>
              <a:rPr lang="ru-RU" sz="2000" dirty="0" smtClean="0"/>
              <a:t> презентаций и слайдов позволяет сделать непосредственно образовательную деятельность:</a:t>
            </a:r>
          </a:p>
          <a:p>
            <a:pPr>
              <a:buNone/>
            </a:pPr>
            <a:r>
              <a:rPr lang="ru-RU" sz="2000" dirty="0" smtClean="0"/>
              <a:t>    -эмоционально окрашенной, </a:t>
            </a:r>
          </a:p>
          <a:p>
            <a:pPr>
              <a:buNone/>
            </a:pPr>
            <a:r>
              <a:rPr lang="ru-RU" sz="2000" dirty="0" smtClean="0"/>
              <a:t>    -привлекательной,</a:t>
            </a:r>
          </a:p>
          <a:p>
            <a:pPr>
              <a:buNone/>
            </a:pPr>
            <a:r>
              <a:rPr lang="ru-RU" sz="2000" dirty="0" smtClean="0"/>
              <a:t>    -вызывает у ребенка живой интерес, </a:t>
            </a:r>
          </a:p>
          <a:p>
            <a:pPr>
              <a:buNone/>
            </a:pPr>
            <a:r>
              <a:rPr lang="ru-RU" sz="2000" dirty="0" smtClean="0"/>
              <a:t>    -является прекрасным наглядным пособием и демонстрационным материалом, что способствует хорошей результативности.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944562"/>
          </a:xfrm>
        </p:spPr>
        <p:txBody>
          <a:bodyPr/>
          <a:lstStyle/>
          <a:p>
            <a:r>
              <a:rPr lang="ru-RU" dirty="0" smtClean="0"/>
              <a:t>Тема: количество и счет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2000" dirty="0" smtClean="0"/>
              <a:t>Задание: сколько нарисовано ёжиков? Сколько грибов? Если каждый ёжик возьмет по одному грибу, сколько грибов останется? Проведи линией от ёжика к грибам.</a:t>
            </a:r>
            <a:endParaRPr lang="ru-RU" sz="2000" dirty="0"/>
          </a:p>
        </p:txBody>
      </p:sp>
      <p:pic>
        <p:nvPicPr>
          <p:cNvPr id="2050" name="Picture 2" descr="&amp;Scy;&amp;kcy;&amp;acy;&amp;chcy;&amp;acy;&amp;tcy;&amp;softcy; Intense German Android: &amp;Ocy;&amp;bcy;&amp;rcy;&amp;acy;&amp;zcy;&amp;ocy;&amp;vcy;&amp;acy;&amp;ncy;&amp;icy;&amp;ie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276600"/>
            <a:ext cx="509756" cy="530325"/>
          </a:xfrm>
          <a:prstGeom prst="rect">
            <a:avLst/>
          </a:prstGeom>
          <a:noFill/>
        </p:spPr>
      </p:pic>
      <p:pic>
        <p:nvPicPr>
          <p:cNvPr id="7" name="Picture 2" descr="&amp;Scy;&amp;kcy;&amp;acy;&amp;chcy;&amp;acy;&amp;tcy;&amp;softcy; Intense German Android: &amp;Ocy;&amp;bcy;&amp;rcy;&amp;acy;&amp;zcy;&amp;ocy;&amp;vcy;&amp;acy;&amp;ncy;&amp;icy;&amp;ie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4114800"/>
            <a:ext cx="509756" cy="530325"/>
          </a:xfrm>
          <a:prstGeom prst="rect">
            <a:avLst/>
          </a:prstGeom>
          <a:noFill/>
        </p:spPr>
      </p:pic>
      <p:pic>
        <p:nvPicPr>
          <p:cNvPr id="8" name="Picture 2" descr="&amp;Scy;&amp;kcy;&amp;acy;&amp;chcy;&amp;acy;&amp;tcy;&amp;softcy; Intense German Android: &amp;Ocy;&amp;bcy;&amp;rcy;&amp;acy;&amp;zcy;&amp;ocy;&amp;vcy;&amp;acy;&amp;ncy;&amp;icy;&amp;ie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200400"/>
            <a:ext cx="509756" cy="530325"/>
          </a:xfrm>
          <a:prstGeom prst="rect">
            <a:avLst/>
          </a:prstGeom>
          <a:noFill/>
        </p:spPr>
      </p:pic>
      <p:pic>
        <p:nvPicPr>
          <p:cNvPr id="9" name="Picture 2" descr="&amp;Scy;&amp;kcy;&amp;acy;&amp;chcy;&amp;acy;&amp;tcy;&amp;softcy; Intense German Android: &amp;Ocy;&amp;bcy;&amp;rcy;&amp;acy;&amp;zcy;&amp;ocy;&amp;vcy;&amp;acy;&amp;ncy;&amp;icy;&amp;ie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4648200"/>
            <a:ext cx="509756" cy="530325"/>
          </a:xfrm>
          <a:prstGeom prst="rect">
            <a:avLst/>
          </a:prstGeom>
          <a:noFill/>
        </p:spPr>
      </p:pic>
      <p:pic>
        <p:nvPicPr>
          <p:cNvPr id="10" name="Picture 2" descr="&amp;Scy;&amp;kcy;&amp;acy;&amp;chcy;&amp;acy;&amp;tcy;&amp;softcy; Intense German Android: &amp;Ocy;&amp;bcy;&amp;rcy;&amp;acy;&amp;zcy;&amp;ocy;&amp;vcy;&amp;acy;&amp;ncy;&amp;icy;&amp;ie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648200"/>
            <a:ext cx="509756" cy="530325"/>
          </a:xfrm>
          <a:prstGeom prst="rect">
            <a:avLst/>
          </a:prstGeom>
          <a:noFill/>
        </p:spPr>
      </p:pic>
      <p:pic>
        <p:nvPicPr>
          <p:cNvPr id="2054" name="Picture 6" descr="&amp;Rcy;&amp;acy;&amp;scy;&amp;scy;&amp;kcy;&amp;acy;&amp;zcy;&amp;ycy; &amp;ocy; &amp;dcy;&amp;iecy;&amp;tcy;&amp;yacy;&amp;khcy; &amp;icy; &amp;dcy;&amp;lcy;&amp;yacy; &amp;dcy;&amp;iecy;&amp;tcy;&amp;iecy;&amp;jcy;"/>
          <p:cNvPicPr>
            <a:picLocks noChangeAspect="1" noChangeArrowheads="1"/>
          </p:cNvPicPr>
          <p:nvPr/>
        </p:nvPicPr>
        <p:blipFill>
          <a:blip r:embed="rId4" cstate="print"/>
          <a:srcRect r="39789"/>
          <a:stretch>
            <a:fillRect/>
          </a:stretch>
        </p:blipFill>
        <p:spPr bwMode="auto">
          <a:xfrm>
            <a:off x="1752600" y="2819400"/>
            <a:ext cx="1524000" cy="1447800"/>
          </a:xfrm>
          <a:prstGeom prst="rect">
            <a:avLst/>
          </a:prstGeom>
          <a:noFill/>
        </p:spPr>
      </p:pic>
      <p:pic>
        <p:nvPicPr>
          <p:cNvPr id="13" name="Picture 6" descr="&amp;Rcy;&amp;acy;&amp;scy;&amp;scy;&amp;kcy;&amp;acy;&amp;zcy;&amp;ycy; &amp;ocy; &amp;dcy;&amp;iecy;&amp;tcy;&amp;yacy;&amp;khcy; &amp;icy; &amp;dcy;&amp;lcy;&amp;yacy; &amp;dcy;&amp;iecy;&amp;tcy;&amp;iecy;&amp;jcy;"/>
          <p:cNvPicPr>
            <a:picLocks noChangeAspect="1" noChangeArrowheads="1"/>
          </p:cNvPicPr>
          <p:nvPr/>
        </p:nvPicPr>
        <p:blipFill>
          <a:blip r:embed="rId4" cstate="print"/>
          <a:srcRect r="39789"/>
          <a:stretch>
            <a:fillRect/>
          </a:stretch>
        </p:blipFill>
        <p:spPr bwMode="auto">
          <a:xfrm>
            <a:off x="1828800" y="4495800"/>
            <a:ext cx="1524000" cy="1447800"/>
          </a:xfrm>
          <a:prstGeom prst="rect">
            <a:avLst/>
          </a:prstGeom>
          <a:noFill/>
        </p:spPr>
      </p:pic>
      <p:pic>
        <p:nvPicPr>
          <p:cNvPr id="14" name="Picture 6" descr="&amp;Rcy;&amp;acy;&amp;scy;&amp;scy;&amp;kcy;&amp;acy;&amp;zcy;&amp;ycy; &amp;ocy; &amp;dcy;&amp;iecy;&amp;tcy;&amp;yacy;&amp;khcy; &amp;icy; &amp;dcy;&amp;lcy;&amp;yacy; &amp;dcy;&amp;iecy;&amp;tcy;&amp;iecy;&amp;jcy;"/>
          <p:cNvPicPr>
            <a:picLocks noChangeAspect="1" noChangeArrowheads="1"/>
          </p:cNvPicPr>
          <p:nvPr/>
        </p:nvPicPr>
        <p:blipFill>
          <a:blip r:embed="rId4" cstate="print"/>
          <a:srcRect r="39789"/>
          <a:stretch>
            <a:fillRect/>
          </a:stretch>
        </p:blipFill>
        <p:spPr bwMode="auto">
          <a:xfrm flipH="1">
            <a:off x="6019800" y="2819400"/>
            <a:ext cx="1524000" cy="1447800"/>
          </a:xfrm>
          <a:prstGeom prst="rect">
            <a:avLst/>
          </a:prstGeom>
          <a:noFill/>
        </p:spPr>
      </p:pic>
      <p:pic>
        <p:nvPicPr>
          <p:cNvPr id="15" name="Picture 6" descr="&amp;Rcy;&amp;acy;&amp;scy;&amp;scy;&amp;kcy;&amp;acy;&amp;zcy;&amp;ycy; &amp;ocy; &amp;dcy;&amp;iecy;&amp;tcy;&amp;yacy;&amp;khcy; &amp;icy; &amp;dcy;&amp;lcy;&amp;yacy; &amp;dcy;&amp;iecy;&amp;tcy;&amp;iecy;&amp;jcy;"/>
          <p:cNvPicPr>
            <a:picLocks noChangeAspect="1" noChangeArrowheads="1"/>
          </p:cNvPicPr>
          <p:nvPr/>
        </p:nvPicPr>
        <p:blipFill>
          <a:blip r:embed="rId4" cstate="print"/>
          <a:srcRect r="39789"/>
          <a:stretch>
            <a:fillRect/>
          </a:stretch>
        </p:blipFill>
        <p:spPr bwMode="auto">
          <a:xfrm flipH="1">
            <a:off x="6019800" y="4495800"/>
            <a:ext cx="1524000" cy="1447800"/>
          </a:xfrm>
          <a:prstGeom prst="rect">
            <a:avLst/>
          </a:prstGeom>
          <a:noFill/>
        </p:spPr>
      </p:pic>
      <p:cxnSp>
        <p:nvCxnSpPr>
          <p:cNvPr id="17" name="Прямая со стрелкой 16"/>
          <p:cNvCxnSpPr/>
          <p:nvPr/>
        </p:nvCxnSpPr>
        <p:spPr>
          <a:xfrm>
            <a:off x="3352800" y="60198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276600" y="28194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5181600" y="59436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048000" y="2895600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33  E" pathEditMode="relative" ptsTypes="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3.33333E-6 0.333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944562"/>
          </a:xfrm>
        </p:spPr>
        <p:txBody>
          <a:bodyPr/>
          <a:lstStyle/>
          <a:p>
            <a:r>
              <a:rPr lang="ru-RU" dirty="0" smtClean="0"/>
              <a:t>Тема: количество и счет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sz="2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14400" y="1600200"/>
            <a:ext cx="746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Задание</a:t>
            </a:r>
            <a:r>
              <a:rPr lang="ru-RU" dirty="0" smtClean="0"/>
              <a:t>: </a:t>
            </a:r>
            <a:r>
              <a:rPr lang="ru-RU" sz="2000" dirty="0" smtClean="0"/>
              <a:t>посади</a:t>
            </a:r>
            <a:r>
              <a:rPr lang="ru-RU" dirty="0" smtClean="0"/>
              <a:t> в автобус 1 мальчика, а в троллейбус много девочек.</a:t>
            </a:r>
            <a:endParaRPr lang="ru-RU" dirty="0"/>
          </a:p>
        </p:txBody>
      </p:sp>
      <p:pic>
        <p:nvPicPr>
          <p:cNvPr id="3076" name="Picture 4" descr="&amp;Kcy;&amp;acy;&amp;rcy;&amp;tcy;&amp;icy;&amp;ncy;&amp;kcy;&amp;icy;. &amp;pcy;&amp;rcy;&amp;ocy;&amp;zcy;&amp;rcy;&amp;acy;&amp;chcy;&amp;ncy;&amp;ycy;&amp;jcy; &amp;fcy;&amp;ocy;&amp;ncy;. &amp;mcy;&amp;acy;&amp;shcy;&amp;icy;&amp;ncy;&amp;kcy;&amp;i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362200"/>
            <a:ext cx="2438400" cy="2337816"/>
          </a:xfrm>
          <a:prstGeom prst="rect">
            <a:avLst/>
          </a:prstGeom>
          <a:noFill/>
        </p:spPr>
      </p:pic>
      <p:pic>
        <p:nvPicPr>
          <p:cNvPr id="3080" name="Picture 8" descr="&amp;Kcy;&amp;acy;&amp;rcy;&amp;tcy;&amp;icy;&amp;ncy;&amp;kcy;&amp;icy;. &amp;pcy;&amp;rcy;&amp;ocy;&amp;zcy;&amp;rcy;&amp;acy;&amp;chcy;&amp;ncy;&amp;ycy;&amp;jcy; &amp;fcy;&amp;ocy;&amp;ncy;. &amp;mcy;&amp;acy;&amp;shcy;&amp;icy;&amp;ncy;&amp;kcy;&amp;i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286000"/>
            <a:ext cx="2473668" cy="2371629"/>
          </a:xfrm>
          <a:prstGeom prst="rect">
            <a:avLst/>
          </a:prstGeom>
          <a:noFill/>
        </p:spPr>
      </p:pic>
      <p:pic>
        <p:nvPicPr>
          <p:cNvPr id="3084" name="Picture 12" descr="&amp;Kcy;&amp;ocy;&amp;lcy;&amp;lcy;&amp;iecy;&amp;kcy;&amp;tscy;&amp;icy;&amp;yacy; &amp;bcy;&amp;acy;&amp;bcy;&amp;ocy;&amp;chcy;&amp;iecy;&amp;kcy; &amp;bcy;&amp;iecy;&amp;zcy; &amp;fcy;&amp;ocy;&amp;ncy;&amp;acy; &amp;Bcy;&amp;lcy;&amp;ocy;&amp;gcy; &amp;Ocy;&amp;lcy;&amp;softcy;&amp;gcy;&amp;icy; &amp;Pcy;&amp;lcy;&amp;ocy;&amp;shcy;&amp;kcy;&amp;icy;&amp;ncy;&amp;ocy;&amp;jcy; &amp;Pcy;&amp;ucy;&amp;tcy;&amp;softcy; &amp;kcy; &amp;Ucy;&amp;scy;&amp;pcy;&amp;iecy;&amp;khcy;&amp;u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762000"/>
            <a:ext cx="762000" cy="762000"/>
          </a:xfrm>
          <a:prstGeom prst="rect">
            <a:avLst/>
          </a:prstGeom>
          <a:noFill/>
        </p:spPr>
      </p:pic>
      <p:pic>
        <p:nvPicPr>
          <p:cNvPr id="3086" name="Picture 14" descr="&amp;Pcy;&amp;rcy;&amp;ocy;&amp;zcy;&amp;rcy;&amp;acy;&amp;chcy;&amp;ncy;&amp;ycy;&amp;jcy; &amp;fcy;&amp;ocy;&amp;ncy; &amp;vcy; &amp;dcy;&amp;ncy;&amp;iecy;&amp;vcy;&amp;ncy;&amp;icy;&amp;kcy;&amp;iecy; Modern Liv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4495800"/>
            <a:ext cx="1008093" cy="1295400"/>
          </a:xfrm>
          <a:prstGeom prst="rect">
            <a:avLst/>
          </a:prstGeom>
          <a:noFill/>
        </p:spPr>
      </p:pic>
      <p:pic>
        <p:nvPicPr>
          <p:cNvPr id="3088" name="Picture 16" descr="&amp;kcy;&amp;acy;&amp;rcy;&amp;tcy;&amp;icy;&amp;ncy;&amp;kcy;&amp;icy; &amp;dcy;&amp;iecy;&amp;tcy;&amp;scy;&amp;kcy;&amp;icy;&amp;iecy; &amp;Zcy;&amp;acy;&amp;pcy;&amp;icy;&amp;scy;&amp;icy; &amp;scy; &amp;mcy;&amp;iecy;&amp;tcy;&amp;kcy;&amp;ocy;&amp;jcy; &amp;kcy;&amp;acy;&amp;rcy;&amp;tcy;&amp;icy;&amp;ncy;&amp;kcy;&amp;icy; &amp;dcy;&amp;iecy;&amp;tcy;&amp;scy;&amp;kcy;&amp;icy;&amp;iecy; &amp;Dcy;&amp;ncy;&amp;iecy;&amp;vcy;&amp;ncy;&amp;icy;&amp;kcy; rosavetrov :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4648200"/>
            <a:ext cx="676656" cy="1057275"/>
          </a:xfrm>
          <a:prstGeom prst="rect">
            <a:avLst/>
          </a:prstGeom>
          <a:noFill/>
        </p:spPr>
      </p:pic>
      <p:pic>
        <p:nvPicPr>
          <p:cNvPr id="3092" name="Picture 20" descr="&amp;kcy;&amp;acy;&amp;rcy;&amp;tcy;&amp;icy;&amp;ncy;&amp;kcy;&amp;icy; &amp;Zcy;&amp;acy;&amp;pcy;&amp;icy;&amp;scy;&amp;icy; &amp;vcy; &amp;rcy;&amp;ucy;&amp;bcy;&amp;rcy;&amp;icy;&amp;kcy;&amp;iecy; &amp;kcy;&amp;acy;&amp;rcy;&amp;tcy;&amp;icy;&amp;ncy;&amp;kcy;&amp;icy; &amp;Dcy;&amp;ncy;&amp;iecy;&amp;vcy;&amp;ncy;&amp;icy;&amp;kcy; nataliij :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7800" y="4648200"/>
            <a:ext cx="631839" cy="914400"/>
          </a:xfrm>
          <a:prstGeom prst="rect">
            <a:avLst/>
          </a:prstGeom>
          <a:noFill/>
        </p:spPr>
      </p:pic>
      <p:pic>
        <p:nvPicPr>
          <p:cNvPr id="3094" name="Picture 22" descr="&amp;Dcy;&amp;iecy;&amp;tcy;&amp;icy;. &amp;Kcy;&amp;lcy;&amp;icy;&amp;pcy;&amp;acy;&amp;rcy;&amp;tcy; &amp;vcy; Png. - &amp;Mcy;&amp;Ocy;&amp;Jcy; &amp;Mcy;&amp;Icy;&amp;Rcy; - &amp;Vcy;&amp;Acy;&amp;SHcy; &amp;Mcy;&amp;Icy;&amp;Rcy;!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00600" y="4648200"/>
            <a:ext cx="520065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4" dur="2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Тема: величина (большой – маленький)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sz="2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14400" y="1600200"/>
            <a:ext cx="7467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Задание</a:t>
            </a:r>
            <a:r>
              <a:rPr lang="ru-RU" dirty="0" smtClean="0"/>
              <a:t>: положи в корзину слева большие мячики, а в корзину справа маленькие.</a:t>
            </a:r>
            <a:endParaRPr lang="ru-RU" dirty="0"/>
          </a:p>
        </p:txBody>
      </p:sp>
      <p:pic>
        <p:nvPicPr>
          <p:cNvPr id="3084" name="Picture 12" descr="&amp;Kcy;&amp;ocy;&amp;lcy;&amp;lcy;&amp;iecy;&amp;kcy;&amp;tscy;&amp;icy;&amp;yacy; &amp;bcy;&amp;acy;&amp;bcy;&amp;ocy;&amp;chcy;&amp;iecy;&amp;kcy; &amp;bcy;&amp;iecy;&amp;zcy; &amp;fcy;&amp;ocy;&amp;ncy;&amp;acy; &amp;Bcy;&amp;lcy;&amp;ocy;&amp;gcy; &amp;Ocy;&amp;lcy;&amp;softcy;&amp;gcy;&amp;icy; &amp;Pcy;&amp;lcy;&amp;ocy;&amp;shcy;&amp;kcy;&amp;icy;&amp;ncy;&amp;ocy;&amp;jcy; &amp;Pcy;&amp;ucy;&amp;tcy;&amp;softcy; &amp;kcy; &amp;Ucy;&amp;scy;&amp;pcy;&amp;iecy;&amp;khcy;&amp;u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762000"/>
            <a:ext cx="762000" cy="762000"/>
          </a:xfrm>
          <a:prstGeom prst="rect">
            <a:avLst/>
          </a:prstGeom>
          <a:noFill/>
        </p:spPr>
      </p:pic>
      <p:pic>
        <p:nvPicPr>
          <p:cNvPr id="19460" name="Picture 4" descr="http://img-fotki.yandex.ru/get/6604/60637665.353/0_90d3b_97b16df7_XL"/>
          <p:cNvPicPr>
            <a:picLocks noChangeAspect="1" noChangeArrowheads="1"/>
          </p:cNvPicPr>
          <p:nvPr/>
        </p:nvPicPr>
        <p:blipFill>
          <a:blip r:embed="rId4" cstate="print"/>
          <a:srcRect l="3000" r="67000" b="68405"/>
          <a:stretch>
            <a:fillRect/>
          </a:stretch>
        </p:blipFill>
        <p:spPr bwMode="auto">
          <a:xfrm>
            <a:off x="1143000" y="2133600"/>
            <a:ext cx="2514600" cy="2346960"/>
          </a:xfrm>
          <a:prstGeom prst="rect">
            <a:avLst/>
          </a:prstGeom>
          <a:noFill/>
        </p:spPr>
      </p:pic>
      <p:pic>
        <p:nvPicPr>
          <p:cNvPr id="19462" name="Picture 6" descr="D:\102899834_scrapangie_lilies_ele5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2209800"/>
            <a:ext cx="2717132" cy="2658824"/>
          </a:xfrm>
          <a:prstGeom prst="rect">
            <a:avLst/>
          </a:prstGeom>
          <a:noFill/>
        </p:spPr>
      </p:pic>
      <p:pic>
        <p:nvPicPr>
          <p:cNvPr id="19464" name="Picture 8" descr="PS. &amp;yucy;&amp;mcy;&amp;icy;. &amp;Dcy;&amp;lcy;&amp;yacy; &amp;ocy;&amp;dcy;&amp;ncy;&amp;ocy;&amp;gcy;&amp;ocy; &amp;icy;&amp;zcy; &amp;vcy;&amp;iecy;&amp;dcy;&amp;ucy;&amp;shchcy;&amp;icy;&amp;khcy; &amp;ocy;&amp;pcy;&amp;tcy;&amp;ocy;&amp;vcy;&amp;ycy;&amp;khcy; &amp;pcy;&amp;ocy;&amp;scy;&amp;tcy;&amp;acy;&amp;vcy;&amp;shchcy;&amp;icy;&amp;kcy;&amp;ocy;&amp;vcy; &amp;dcy;&amp;iecy;&amp;tcy;&amp;scy;&amp;kcy;&amp;icy;&amp;khcy; &amp;tcy;…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4495800"/>
            <a:ext cx="1143000" cy="1097280"/>
          </a:xfrm>
          <a:prstGeom prst="rect">
            <a:avLst/>
          </a:prstGeom>
          <a:noFill/>
        </p:spPr>
      </p:pic>
      <p:pic>
        <p:nvPicPr>
          <p:cNvPr id="19" name="Picture 8" descr="PS. &amp;yucy;&amp;mcy;&amp;icy;. &amp;Dcy;&amp;lcy;&amp;yacy; &amp;ocy;&amp;dcy;&amp;ncy;&amp;ocy;&amp;gcy;&amp;ocy; &amp;icy;&amp;zcy; &amp;vcy;&amp;iecy;&amp;dcy;&amp;ucy;&amp;shchcy;&amp;icy;&amp;khcy; &amp;ocy;&amp;pcy;&amp;tcy;&amp;ocy;&amp;vcy;&amp;ycy;&amp;khcy; &amp;pcy;&amp;ocy;&amp;scy;&amp;tcy;&amp;acy;&amp;vcy;&amp;shchcy;&amp;icy;&amp;kcy;&amp;ocy;&amp;vcy; &amp;dcy;&amp;iecy;&amp;tcy;&amp;scy;&amp;kcy;&amp;icy;&amp;khcy; &amp;tcy;…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4572000"/>
            <a:ext cx="1143000" cy="1097280"/>
          </a:xfrm>
          <a:prstGeom prst="rect">
            <a:avLst/>
          </a:prstGeom>
          <a:noFill/>
        </p:spPr>
      </p:pic>
      <p:pic>
        <p:nvPicPr>
          <p:cNvPr id="3074" name="Picture 2" descr="&amp;Fcy;&amp;ocy;&amp;tcy;&amp;ocy;&amp;scy;&amp;tcy;&amp;ocy;&amp;kcy;: &amp;scy;&amp;pcy;&amp;ocy;&amp;rcy;&amp;tcy;&amp;icy;&amp;vcy;&amp;ncy;&amp;ycy;&amp;jcy; &amp;icy;&amp;ncy;&amp;vcy;&amp;iecy;&amp;ncy;&amp;tcy;&amp;acy;&amp;rcy;&amp;softcy; - &amp;mcy;&amp;yacy;&amp;chcy; :: NoNaMe"/>
          <p:cNvPicPr>
            <a:picLocks noChangeAspect="1" noChangeArrowheads="1"/>
          </p:cNvPicPr>
          <p:nvPr/>
        </p:nvPicPr>
        <p:blipFill>
          <a:blip r:embed="rId7" cstate="print"/>
          <a:srcRect l="28000" t="40161" r="35000"/>
          <a:stretch>
            <a:fillRect/>
          </a:stretch>
        </p:blipFill>
        <p:spPr bwMode="auto">
          <a:xfrm>
            <a:off x="6096000" y="5638800"/>
            <a:ext cx="381000" cy="383574"/>
          </a:xfrm>
          <a:prstGeom prst="rect">
            <a:avLst/>
          </a:prstGeom>
          <a:noFill/>
        </p:spPr>
      </p:pic>
      <p:pic>
        <p:nvPicPr>
          <p:cNvPr id="12" name="Picture 2" descr="&amp;Fcy;&amp;ocy;&amp;tcy;&amp;ocy;&amp;scy;&amp;tcy;&amp;ocy;&amp;kcy;: &amp;scy;&amp;pcy;&amp;ocy;&amp;rcy;&amp;tcy;&amp;icy;&amp;vcy;&amp;ncy;&amp;ycy;&amp;jcy; &amp;icy;&amp;ncy;&amp;vcy;&amp;iecy;&amp;ncy;&amp;tcy;&amp;acy;&amp;rcy;&amp;softcy; - &amp;mcy;&amp;yacy;&amp;chcy; :: NoNaMe"/>
          <p:cNvPicPr>
            <a:picLocks noChangeAspect="1" noChangeArrowheads="1"/>
          </p:cNvPicPr>
          <p:nvPr/>
        </p:nvPicPr>
        <p:blipFill>
          <a:blip r:embed="rId7" cstate="print"/>
          <a:srcRect l="28000" t="40161" r="35000"/>
          <a:stretch>
            <a:fillRect/>
          </a:stretch>
        </p:blipFill>
        <p:spPr bwMode="auto">
          <a:xfrm>
            <a:off x="5410200" y="5562600"/>
            <a:ext cx="381000" cy="383574"/>
          </a:xfrm>
          <a:prstGeom prst="rect">
            <a:avLst/>
          </a:prstGeom>
          <a:noFill/>
        </p:spPr>
      </p:pic>
      <p:pic>
        <p:nvPicPr>
          <p:cNvPr id="13" name="Picture 2" descr="&amp;Fcy;&amp;ocy;&amp;tcy;&amp;ocy;&amp;scy;&amp;tcy;&amp;ocy;&amp;kcy;: &amp;scy;&amp;pcy;&amp;ocy;&amp;rcy;&amp;tcy;&amp;icy;&amp;vcy;&amp;ncy;&amp;ycy;&amp;jcy; &amp;icy;&amp;ncy;&amp;vcy;&amp;iecy;&amp;ncy;&amp;tcy;&amp;acy;&amp;rcy;&amp;softcy; - &amp;mcy;&amp;yacy;&amp;chcy; :: NoNaMe"/>
          <p:cNvPicPr>
            <a:picLocks noChangeAspect="1" noChangeArrowheads="1"/>
          </p:cNvPicPr>
          <p:nvPr/>
        </p:nvPicPr>
        <p:blipFill>
          <a:blip r:embed="rId7" cstate="print"/>
          <a:srcRect l="28000" t="40161" r="35000"/>
          <a:stretch>
            <a:fillRect/>
          </a:stretch>
        </p:blipFill>
        <p:spPr bwMode="auto">
          <a:xfrm>
            <a:off x="7924800" y="5638800"/>
            <a:ext cx="381000" cy="383574"/>
          </a:xfrm>
          <a:prstGeom prst="rect">
            <a:avLst/>
          </a:prstGeom>
          <a:noFill/>
        </p:spPr>
      </p:pic>
      <p:pic>
        <p:nvPicPr>
          <p:cNvPr id="14" name="Picture 2" descr="&amp;Fcy;&amp;ocy;&amp;tcy;&amp;ocy;&amp;scy;&amp;tcy;&amp;ocy;&amp;kcy;: &amp;scy;&amp;pcy;&amp;ocy;&amp;rcy;&amp;tcy;&amp;icy;&amp;vcy;&amp;ncy;&amp;ycy;&amp;jcy; &amp;icy;&amp;ncy;&amp;vcy;&amp;iecy;&amp;ncy;&amp;tcy;&amp;acy;&amp;rcy;&amp;softcy; - &amp;mcy;&amp;yacy;&amp;chcy; :: NoNaMe"/>
          <p:cNvPicPr>
            <a:picLocks noChangeAspect="1" noChangeArrowheads="1"/>
          </p:cNvPicPr>
          <p:nvPr/>
        </p:nvPicPr>
        <p:blipFill>
          <a:blip r:embed="rId7" cstate="print"/>
          <a:srcRect l="28000" t="40161" r="35000"/>
          <a:stretch>
            <a:fillRect/>
          </a:stretch>
        </p:blipFill>
        <p:spPr bwMode="auto">
          <a:xfrm>
            <a:off x="6781800" y="5638800"/>
            <a:ext cx="381000" cy="383574"/>
          </a:xfrm>
          <a:prstGeom prst="rect">
            <a:avLst/>
          </a:prstGeom>
          <a:noFill/>
        </p:spPr>
      </p:pic>
      <p:pic>
        <p:nvPicPr>
          <p:cNvPr id="15" name="Picture 2" descr="&amp;Fcy;&amp;ocy;&amp;tcy;&amp;ocy;&amp;scy;&amp;tcy;&amp;ocy;&amp;kcy;: &amp;scy;&amp;pcy;&amp;ocy;&amp;rcy;&amp;tcy;&amp;icy;&amp;vcy;&amp;ncy;&amp;ycy;&amp;jcy; &amp;icy;&amp;ncy;&amp;vcy;&amp;iecy;&amp;ncy;&amp;tcy;&amp;acy;&amp;rcy;&amp;softcy; - &amp;mcy;&amp;yacy;&amp;chcy; :: NoNaMe"/>
          <p:cNvPicPr>
            <a:picLocks noChangeAspect="1" noChangeArrowheads="1"/>
          </p:cNvPicPr>
          <p:nvPr/>
        </p:nvPicPr>
        <p:blipFill>
          <a:blip r:embed="rId7" cstate="print"/>
          <a:srcRect l="28000" t="40161" r="35000"/>
          <a:stretch>
            <a:fillRect/>
          </a:stretch>
        </p:blipFill>
        <p:spPr bwMode="auto">
          <a:xfrm>
            <a:off x="7391400" y="5638800"/>
            <a:ext cx="381000" cy="3835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3912 L -0.10417 -0.35023 " pathEditMode="relative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22083 -0.290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-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30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officeimg.vo.msecnd.net/ru-ru/templates/TR101908703.png?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количество и счет</a:t>
            </a:r>
            <a:endParaRPr lang="ru-RU" dirty="0"/>
          </a:p>
        </p:txBody>
      </p:sp>
      <p:pic>
        <p:nvPicPr>
          <p:cNvPr id="20482" name="Picture 2" descr="&amp;Ncy;&amp;ocy;&amp;vcy;&amp;ocy;&amp;gcy;&amp;ocy;&amp;dcy;&amp;ncy;&amp;yacy;&amp;yacy; &amp;iecy;&amp;lcy;&amp;k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286000"/>
            <a:ext cx="512718" cy="762001"/>
          </a:xfrm>
          <a:prstGeom prst="rect">
            <a:avLst/>
          </a:prstGeom>
          <a:noFill/>
        </p:spPr>
      </p:pic>
      <p:pic>
        <p:nvPicPr>
          <p:cNvPr id="6" name="Picture 2" descr="&amp;Ncy;&amp;ocy;&amp;vcy;&amp;ocy;&amp;gcy;&amp;ocy;&amp;dcy;&amp;ncy;&amp;yacy;&amp;yacy; &amp;iecy;&amp;lcy;&amp;kcy;&amp;acy;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286000"/>
            <a:ext cx="533400" cy="792739"/>
          </a:xfrm>
          <a:prstGeom prst="rect">
            <a:avLst/>
          </a:prstGeom>
          <a:noFill/>
        </p:spPr>
      </p:pic>
      <p:pic>
        <p:nvPicPr>
          <p:cNvPr id="7" name="Picture 2" descr="&amp;Ncy;&amp;ocy;&amp;vcy;&amp;ocy;&amp;gcy;&amp;ocy;&amp;dcy;&amp;ncy;&amp;yacy;&amp;yacy; &amp;iecy;&amp;lcy;&amp;kcy;&amp;a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276600"/>
            <a:ext cx="533400" cy="792739"/>
          </a:xfrm>
          <a:prstGeom prst="rect">
            <a:avLst/>
          </a:prstGeom>
          <a:noFill/>
        </p:spPr>
      </p:pic>
      <p:pic>
        <p:nvPicPr>
          <p:cNvPr id="8" name="Picture 2" descr="&amp;Ncy;&amp;ocy;&amp;vcy;&amp;ocy;&amp;gcy;&amp;ocy;&amp;dcy;&amp;ncy;&amp;yacy;&amp;yacy; &amp;iecy;&amp;lcy;&amp;kcy;&amp;a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352800"/>
            <a:ext cx="457200" cy="679491"/>
          </a:xfrm>
          <a:prstGeom prst="rect">
            <a:avLst/>
          </a:prstGeom>
          <a:noFill/>
        </p:spPr>
      </p:pic>
      <p:pic>
        <p:nvPicPr>
          <p:cNvPr id="20484" name="Picture 4" descr="&amp;Gcy;&amp;rcy;&amp;icy;&amp;bcy;&amp;ycy;. - &amp;Rcy;&amp;acy;&amp;scy;&amp;tcy;&amp;iecy;&amp;ncy;&amp;icy;&amp;yacy;. - &amp;Kcy;&amp;lcy;&amp;icy;&amp;pcy;&amp;acy;&amp;rcy;&amp;tcy;&amp;ycy; PNG - &amp;Kcy;&amp;lcy;&amp;icy;&amp;pcy;&amp;acy;&amp;rcy;&amp;tcy;&amp;ycy; &amp;ucy; &amp;Acy;&amp;ncy;&amp;ncy;&amp;ycy;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2667000"/>
            <a:ext cx="1118532" cy="1219200"/>
          </a:xfrm>
          <a:prstGeom prst="rect">
            <a:avLst/>
          </a:prstGeom>
          <a:noFill/>
        </p:spPr>
      </p:pic>
      <p:pic>
        <p:nvPicPr>
          <p:cNvPr id="20486" name="Picture 6" descr="&amp;Kcy;&amp;acy;&amp;rcy;&amp;tcy;&amp;icy;&amp;ncy;&amp;kcy;&amp;acy; 367293 / &amp;yacy;&amp;bcy;&amp;lcy;&amp;ocy;&amp;kcy;&amp;icy;, &amp;zcy;&amp;iecy;&amp;lcy;&amp;iecy;&amp;ncy;&amp;ycy;&amp;iecy;, &amp;fcy;&amp;rcy;&amp;ucy;&amp;kcy;&amp;tcy;&amp;ycy;, &amp;bcy;&amp;iecy;&amp;lcy;&amp;ycy;&amp;jcy; &amp;fcy;&amp;ocy;&amp;ncy; / wallp…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4724400"/>
            <a:ext cx="1553678" cy="990600"/>
          </a:xfrm>
          <a:prstGeom prst="rect">
            <a:avLst/>
          </a:prstGeom>
          <a:noFill/>
        </p:spPr>
      </p:pic>
      <p:pic>
        <p:nvPicPr>
          <p:cNvPr id="20492" name="Picture 12" descr="http://abali.ru/wp-content/uploads/2011/06/grusha-600x52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800" y="4800600"/>
            <a:ext cx="1099269" cy="95453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685800" y="1219200"/>
            <a:ext cx="746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Задание: Сколько ёлочек, грибов. Поставь нужный знак.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62000" y="5334000"/>
            <a:ext cx="685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=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67000" y="5334000"/>
            <a:ext cx="685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&gt;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676400" y="5334000"/>
            <a:ext cx="685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&lt;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5 -0.37778 " pathEditMode="relative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45417 -0.0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" y="-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2" grpId="0" animBg="1"/>
      <p:bldP spid="12" grpId="1" animBg="1"/>
      <p:bldP spid="13" grpId="0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1102</TotalTime>
  <Words>1077</Words>
  <Application>Microsoft Office PowerPoint</Application>
  <PresentationFormat>Экран (4:3)</PresentationFormat>
  <Paragraphs>120</Paragraphs>
  <Slides>35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Office Theme</vt:lpstr>
      <vt:lpstr>Использование ИКТ в ФЭМП у детей дошкольного возраста</vt:lpstr>
      <vt:lpstr>ИКТ - информационно-коммуникационные технологии</vt:lpstr>
      <vt:lpstr>ИКТ - является одним из приоритетов образования  </vt:lpstr>
      <vt:lpstr>Средства ИКТ</vt:lpstr>
      <vt:lpstr>Мультимедийная презентация — одна из составляющих использования ИКТ в непосредственной образовательной деятельности. </vt:lpstr>
      <vt:lpstr>Тема: количество и счет</vt:lpstr>
      <vt:lpstr>Тема: количество и счет</vt:lpstr>
      <vt:lpstr>Тема: величина (большой – маленький)</vt:lpstr>
      <vt:lpstr>Тема: количество и счет</vt:lpstr>
      <vt:lpstr>Тема: ориентировка в пространстве</vt:lpstr>
      <vt:lpstr>Тема: ориентировка в пространстве</vt:lpstr>
      <vt:lpstr>Математика и музыкальные ритмические упражнения</vt:lpstr>
      <vt:lpstr>Компьютерные игры – новый вид развивающего обучения математике</vt:lpstr>
      <vt:lpstr>Слайд 14</vt:lpstr>
      <vt:lpstr>В процессе использования компьютерных игр решаются следующие задачи:  </vt:lpstr>
      <vt:lpstr>Основные фирмы – производители лицензионных детских компьютерных игр</vt:lpstr>
      <vt:lpstr>Слайд 17</vt:lpstr>
      <vt:lpstr>Слайд 18</vt:lpstr>
      <vt:lpstr>Развивающие и обучающие игры</vt:lpstr>
      <vt:lpstr> </vt:lpstr>
      <vt:lpstr>Задание: поможешь мне судить? Нужно сложить дротики и указать сумму очков.</vt:lpstr>
      <vt:lpstr>Задание: нужно стрелять по шарикам с самой маленькой цифрой, потом по цифре, которая больше.</vt:lpstr>
      <vt:lpstr>Задание: нужно починить часы, выбрав нужное время, например, 4-ре часа.</vt:lpstr>
      <vt:lpstr>Задание: нужно узнать сколько жуков выйдет справа и слева, сколько нужно сшить рубашек?</vt:lpstr>
      <vt:lpstr>Задание: Как сложить картинку? Выбери выражение и равное ему число.</vt:lpstr>
      <vt:lpstr>Задание: Сосчитай сколько диких рыбок, если домашних рыбок в аквариуме было 2?</vt:lpstr>
      <vt:lpstr>Интерактивная доска</vt:lpstr>
      <vt:lpstr>Как работает интерактивная доска? </vt:lpstr>
      <vt:lpstr>Интерактивная доска </vt:lpstr>
      <vt:lpstr>Предшкола нового поколения</vt:lpstr>
      <vt:lpstr>«Кронтик учится считать» </vt:lpstr>
      <vt:lpstr>«Оборотная сторона медали»</vt:lpstr>
      <vt:lpstr>Приложения</vt:lpstr>
      <vt:lpstr>Список литературы: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Семён</cp:lastModifiedBy>
  <cp:revision>120</cp:revision>
  <dcterms:created xsi:type="dcterms:W3CDTF">2015-01-14T12:03:54Z</dcterms:created>
  <dcterms:modified xsi:type="dcterms:W3CDTF">2015-01-29T03:55:24Z</dcterms:modified>
</cp:coreProperties>
</file>