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8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8FD114-F3B0-42A0-8E7B-A11EB5A25E5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71871CF-6333-4FAE-B105-F4077621CC0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ЦЕЛЕВОЙ</a:t>
          </a:r>
          <a:endParaRPr lang="ru-RU" dirty="0">
            <a:solidFill>
              <a:schemeClr val="tx1"/>
            </a:solidFill>
          </a:endParaRPr>
        </a:p>
      </dgm:t>
    </dgm:pt>
    <dgm:pt modelId="{C17F3EE9-108D-4EB7-B39C-3204AEAC182B}" type="parTrans" cxnId="{FD5CC4D2-41D6-4C65-B93E-927F7C5F5C70}">
      <dgm:prSet/>
      <dgm:spPr/>
      <dgm:t>
        <a:bodyPr/>
        <a:lstStyle/>
        <a:p>
          <a:endParaRPr lang="ru-RU"/>
        </a:p>
      </dgm:t>
    </dgm:pt>
    <dgm:pt modelId="{2E6D68A7-B5C4-4DBD-9184-5F62C55754B2}" type="sibTrans" cxnId="{FD5CC4D2-41D6-4C65-B93E-927F7C5F5C70}">
      <dgm:prSet/>
      <dgm:spPr/>
      <dgm:t>
        <a:bodyPr/>
        <a:lstStyle/>
        <a:p>
          <a:endParaRPr lang="ru-RU"/>
        </a:p>
      </dgm:t>
    </dgm:pt>
    <dgm:pt modelId="{CBFEDE52-DCB8-44D4-A6DB-1AB02D147CC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СОДЕРЖАТЕЛЬНЫЙ</a:t>
          </a:r>
          <a:endParaRPr lang="ru-RU" dirty="0">
            <a:solidFill>
              <a:schemeClr val="tx1"/>
            </a:solidFill>
          </a:endParaRPr>
        </a:p>
      </dgm:t>
    </dgm:pt>
    <dgm:pt modelId="{95B67D86-9CEA-4624-8B2B-635060AFF25F}" type="parTrans" cxnId="{AD94946B-A720-4611-9DBE-85AE86915050}">
      <dgm:prSet/>
      <dgm:spPr/>
      <dgm:t>
        <a:bodyPr/>
        <a:lstStyle/>
        <a:p>
          <a:endParaRPr lang="ru-RU"/>
        </a:p>
      </dgm:t>
    </dgm:pt>
    <dgm:pt modelId="{637A274B-7322-4AA5-832C-9BA2DA97E162}" type="sibTrans" cxnId="{AD94946B-A720-4611-9DBE-85AE86915050}">
      <dgm:prSet/>
      <dgm:spPr/>
      <dgm:t>
        <a:bodyPr/>
        <a:lstStyle/>
        <a:p>
          <a:endParaRPr lang="ru-RU"/>
        </a:p>
      </dgm:t>
    </dgm:pt>
    <dgm:pt modelId="{397FA9C8-C02F-45F6-B071-FFBC4B1B896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ОРГАНИЗАЦИОННЫЙ</a:t>
          </a:r>
          <a:endParaRPr lang="ru-RU" dirty="0">
            <a:solidFill>
              <a:schemeClr val="tx1"/>
            </a:solidFill>
          </a:endParaRPr>
        </a:p>
      </dgm:t>
    </dgm:pt>
    <dgm:pt modelId="{595CA248-D2BE-4EAD-B467-08716CDAD22B}" type="parTrans" cxnId="{264C7725-C442-4996-A901-7BC57E36DD55}">
      <dgm:prSet/>
      <dgm:spPr/>
      <dgm:t>
        <a:bodyPr/>
        <a:lstStyle/>
        <a:p>
          <a:endParaRPr lang="ru-RU"/>
        </a:p>
      </dgm:t>
    </dgm:pt>
    <dgm:pt modelId="{BF8D5983-9C2F-42F6-B3C4-F8EC5186720D}" type="sibTrans" cxnId="{264C7725-C442-4996-A901-7BC57E36DD55}">
      <dgm:prSet/>
      <dgm:spPr/>
      <dgm:t>
        <a:bodyPr/>
        <a:lstStyle/>
        <a:p>
          <a:endParaRPr lang="ru-RU"/>
        </a:p>
      </dgm:t>
    </dgm:pt>
    <dgm:pt modelId="{5302867A-ECB0-4C61-A2C3-9B2D3F85EA8F}" type="pres">
      <dgm:prSet presAssocID="{D58FD114-F3B0-42A0-8E7B-A11EB5A25E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CA2FDE-F788-4DEA-A1C3-D73970169BFA}" type="pres">
      <dgm:prSet presAssocID="{C71871CF-6333-4FAE-B105-F4077621CC04}" presName="parentLin" presStyleCnt="0"/>
      <dgm:spPr/>
    </dgm:pt>
    <dgm:pt modelId="{21A55144-10EC-46B2-9D97-73F2151AF8E3}" type="pres">
      <dgm:prSet presAssocID="{C71871CF-6333-4FAE-B105-F4077621CC0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D151A26-3E11-4972-A531-49309DE60CF7}" type="pres">
      <dgm:prSet presAssocID="{C71871CF-6333-4FAE-B105-F4077621CC04}" presName="parentText" presStyleLbl="node1" presStyleIdx="0" presStyleCnt="3" custScaleX="87215" custScaleY="73939" custLinFactNeighborX="-96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56209-F0DE-4A4C-A61D-3E29CA4055C1}" type="pres">
      <dgm:prSet presAssocID="{C71871CF-6333-4FAE-B105-F4077621CC04}" presName="negativeSpace" presStyleCnt="0"/>
      <dgm:spPr/>
    </dgm:pt>
    <dgm:pt modelId="{A317FDAF-150A-4599-81BC-3E15CF5623D4}" type="pres">
      <dgm:prSet presAssocID="{C71871CF-6333-4FAE-B105-F4077621CC04}" presName="childText" presStyleLbl="conFgAcc1" presStyleIdx="0" presStyleCnt="3">
        <dgm:presLayoutVars>
          <dgm:bulletEnabled val="1"/>
        </dgm:presLayoutVars>
      </dgm:prSet>
      <dgm:spPr/>
    </dgm:pt>
    <dgm:pt modelId="{2A834515-36A5-4C71-B877-BDC05F735366}" type="pres">
      <dgm:prSet presAssocID="{2E6D68A7-B5C4-4DBD-9184-5F62C55754B2}" presName="spaceBetweenRectangles" presStyleCnt="0"/>
      <dgm:spPr/>
    </dgm:pt>
    <dgm:pt modelId="{EA907A55-BB5D-4577-AC29-518435D762FE}" type="pres">
      <dgm:prSet presAssocID="{CBFEDE52-DCB8-44D4-A6DB-1AB02D147CC9}" presName="parentLin" presStyleCnt="0"/>
      <dgm:spPr/>
    </dgm:pt>
    <dgm:pt modelId="{7D9AB0E2-1839-48C6-9463-314DB975CB68}" type="pres">
      <dgm:prSet presAssocID="{CBFEDE52-DCB8-44D4-A6DB-1AB02D147CC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CA55B97-635D-4017-AC33-56F6608439F3}" type="pres">
      <dgm:prSet presAssocID="{CBFEDE52-DCB8-44D4-A6DB-1AB02D147CC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D480C-853C-4901-BEB1-2F318C6F39A7}" type="pres">
      <dgm:prSet presAssocID="{CBFEDE52-DCB8-44D4-A6DB-1AB02D147CC9}" presName="negativeSpace" presStyleCnt="0"/>
      <dgm:spPr/>
    </dgm:pt>
    <dgm:pt modelId="{39D871AE-A664-4EC9-9074-8F6AB2E78B0D}" type="pres">
      <dgm:prSet presAssocID="{CBFEDE52-DCB8-44D4-A6DB-1AB02D147CC9}" presName="childText" presStyleLbl="conFgAcc1" presStyleIdx="1" presStyleCnt="3">
        <dgm:presLayoutVars>
          <dgm:bulletEnabled val="1"/>
        </dgm:presLayoutVars>
      </dgm:prSet>
      <dgm:spPr/>
    </dgm:pt>
    <dgm:pt modelId="{1A266BFC-26AC-4933-BF1B-B71617E10775}" type="pres">
      <dgm:prSet presAssocID="{637A274B-7322-4AA5-832C-9BA2DA97E162}" presName="spaceBetweenRectangles" presStyleCnt="0"/>
      <dgm:spPr/>
    </dgm:pt>
    <dgm:pt modelId="{1351C4AA-DAB8-4A60-B785-AB6FA6242182}" type="pres">
      <dgm:prSet presAssocID="{397FA9C8-C02F-45F6-B071-FFBC4B1B8965}" presName="parentLin" presStyleCnt="0"/>
      <dgm:spPr/>
    </dgm:pt>
    <dgm:pt modelId="{0CE266FB-CD2E-4DE1-AFCA-5C89DFF39171}" type="pres">
      <dgm:prSet presAssocID="{397FA9C8-C02F-45F6-B071-FFBC4B1B896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60A2844-D70D-4964-AD7D-8F98C482A04A}" type="pres">
      <dgm:prSet presAssocID="{397FA9C8-C02F-45F6-B071-FFBC4B1B896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6AFE7-8E03-41F5-B2FA-59539D73F7FE}" type="pres">
      <dgm:prSet presAssocID="{397FA9C8-C02F-45F6-B071-FFBC4B1B8965}" presName="negativeSpace" presStyleCnt="0"/>
      <dgm:spPr/>
    </dgm:pt>
    <dgm:pt modelId="{C7B5C1E6-7CA5-4852-A17E-C5128B87460F}" type="pres">
      <dgm:prSet presAssocID="{397FA9C8-C02F-45F6-B071-FFBC4B1B896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C595605-713D-4736-8B07-735E0983573B}" type="presOf" srcId="{C71871CF-6333-4FAE-B105-F4077621CC04}" destId="{21A55144-10EC-46B2-9D97-73F2151AF8E3}" srcOrd="0" destOrd="0" presId="urn:microsoft.com/office/officeart/2005/8/layout/list1"/>
    <dgm:cxn modelId="{34AB2E22-C49E-48E6-A19E-A11D8E2A05AF}" type="presOf" srcId="{CBFEDE52-DCB8-44D4-A6DB-1AB02D147CC9}" destId="{FCA55B97-635D-4017-AC33-56F6608439F3}" srcOrd="1" destOrd="0" presId="urn:microsoft.com/office/officeart/2005/8/layout/list1"/>
    <dgm:cxn modelId="{264C7725-C442-4996-A901-7BC57E36DD55}" srcId="{D58FD114-F3B0-42A0-8E7B-A11EB5A25E5A}" destId="{397FA9C8-C02F-45F6-B071-FFBC4B1B8965}" srcOrd="2" destOrd="0" parTransId="{595CA248-D2BE-4EAD-B467-08716CDAD22B}" sibTransId="{BF8D5983-9C2F-42F6-B3C4-F8EC5186720D}"/>
    <dgm:cxn modelId="{F6CA6061-C40E-4819-9D6E-00B726C36184}" type="presOf" srcId="{397FA9C8-C02F-45F6-B071-FFBC4B1B8965}" destId="{460A2844-D70D-4964-AD7D-8F98C482A04A}" srcOrd="1" destOrd="0" presId="urn:microsoft.com/office/officeart/2005/8/layout/list1"/>
    <dgm:cxn modelId="{A87D7D78-D525-4470-9195-74017EC5EE22}" type="presOf" srcId="{C71871CF-6333-4FAE-B105-F4077621CC04}" destId="{FD151A26-3E11-4972-A531-49309DE60CF7}" srcOrd="1" destOrd="0" presId="urn:microsoft.com/office/officeart/2005/8/layout/list1"/>
    <dgm:cxn modelId="{FD5CC4D2-41D6-4C65-B93E-927F7C5F5C70}" srcId="{D58FD114-F3B0-42A0-8E7B-A11EB5A25E5A}" destId="{C71871CF-6333-4FAE-B105-F4077621CC04}" srcOrd="0" destOrd="0" parTransId="{C17F3EE9-108D-4EB7-B39C-3204AEAC182B}" sibTransId="{2E6D68A7-B5C4-4DBD-9184-5F62C55754B2}"/>
    <dgm:cxn modelId="{BC837C83-0361-49B6-BF48-969347FD9AAB}" type="presOf" srcId="{397FA9C8-C02F-45F6-B071-FFBC4B1B8965}" destId="{0CE266FB-CD2E-4DE1-AFCA-5C89DFF39171}" srcOrd="0" destOrd="0" presId="urn:microsoft.com/office/officeart/2005/8/layout/list1"/>
    <dgm:cxn modelId="{82762B0B-8A83-4615-9004-1F6C5A346CF8}" type="presOf" srcId="{CBFEDE52-DCB8-44D4-A6DB-1AB02D147CC9}" destId="{7D9AB0E2-1839-48C6-9463-314DB975CB68}" srcOrd="0" destOrd="0" presId="urn:microsoft.com/office/officeart/2005/8/layout/list1"/>
    <dgm:cxn modelId="{AD94946B-A720-4611-9DBE-85AE86915050}" srcId="{D58FD114-F3B0-42A0-8E7B-A11EB5A25E5A}" destId="{CBFEDE52-DCB8-44D4-A6DB-1AB02D147CC9}" srcOrd="1" destOrd="0" parTransId="{95B67D86-9CEA-4624-8B2B-635060AFF25F}" sibTransId="{637A274B-7322-4AA5-832C-9BA2DA97E162}"/>
    <dgm:cxn modelId="{E749271A-FDE5-4A21-B0ED-93E56C1CFC25}" type="presOf" srcId="{D58FD114-F3B0-42A0-8E7B-A11EB5A25E5A}" destId="{5302867A-ECB0-4C61-A2C3-9B2D3F85EA8F}" srcOrd="0" destOrd="0" presId="urn:microsoft.com/office/officeart/2005/8/layout/list1"/>
    <dgm:cxn modelId="{671B0972-6BAB-4581-AFA0-83161B0BCF9E}" type="presParOf" srcId="{5302867A-ECB0-4C61-A2C3-9B2D3F85EA8F}" destId="{51CA2FDE-F788-4DEA-A1C3-D73970169BFA}" srcOrd="0" destOrd="0" presId="urn:microsoft.com/office/officeart/2005/8/layout/list1"/>
    <dgm:cxn modelId="{23C2845C-3FC2-414B-902E-95A7F9DCD464}" type="presParOf" srcId="{51CA2FDE-F788-4DEA-A1C3-D73970169BFA}" destId="{21A55144-10EC-46B2-9D97-73F2151AF8E3}" srcOrd="0" destOrd="0" presId="urn:microsoft.com/office/officeart/2005/8/layout/list1"/>
    <dgm:cxn modelId="{94AA67A7-07ED-480A-A7E8-0684F5056698}" type="presParOf" srcId="{51CA2FDE-F788-4DEA-A1C3-D73970169BFA}" destId="{FD151A26-3E11-4972-A531-49309DE60CF7}" srcOrd="1" destOrd="0" presId="urn:microsoft.com/office/officeart/2005/8/layout/list1"/>
    <dgm:cxn modelId="{0248D370-BAD0-4C64-815D-6E8FA3FD75C9}" type="presParOf" srcId="{5302867A-ECB0-4C61-A2C3-9B2D3F85EA8F}" destId="{D8856209-F0DE-4A4C-A61D-3E29CA4055C1}" srcOrd="1" destOrd="0" presId="urn:microsoft.com/office/officeart/2005/8/layout/list1"/>
    <dgm:cxn modelId="{0B138161-59E5-4126-A9C5-810B32BB4EF7}" type="presParOf" srcId="{5302867A-ECB0-4C61-A2C3-9B2D3F85EA8F}" destId="{A317FDAF-150A-4599-81BC-3E15CF5623D4}" srcOrd="2" destOrd="0" presId="urn:microsoft.com/office/officeart/2005/8/layout/list1"/>
    <dgm:cxn modelId="{E192BC09-5011-4606-AD83-66E584A03194}" type="presParOf" srcId="{5302867A-ECB0-4C61-A2C3-9B2D3F85EA8F}" destId="{2A834515-36A5-4C71-B877-BDC05F735366}" srcOrd="3" destOrd="0" presId="urn:microsoft.com/office/officeart/2005/8/layout/list1"/>
    <dgm:cxn modelId="{DDFDC01D-AEF3-4B09-ACB3-CC8F0FB7A9CF}" type="presParOf" srcId="{5302867A-ECB0-4C61-A2C3-9B2D3F85EA8F}" destId="{EA907A55-BB5D-4577-AC29-518435D762FE}" srcOrd="4" destOrd="0" presId="urn:microsoft.com/office/officeart/2005/8/layout/list1"/>
    <dgm:cxn modelId="{8A4CE5AB-AB73-4581-AEE9-A722BE11016F}" type="presParOf" srcId="{EA907A55-BB5D-4577-AC29-518435D762FE}" destId="{7D9AB0E2-1839-48C6-9463-314DB975CB68}" srcOrd="0" destOrd="0" presId="urn:microsoft.com/office/officeart/2005/8/layout/list1"/>
    <dgm:cxn modelId="{6FF099F8-90D2-4073-A30C-7807BE72B465}" type="presParOf" srcId="{EA907A55-BB5D-4577-AC29-518435D762FE}" destId="{FCA55B97-635D-4017-AC33-56F6608439F3}" srcOrd="1" destOrd="0" presId="urn:microsoft.com/office/officeart/2005/8/layout/list1"/>
    <dgm:cxn modelId="{3FBC4624-A22E-41FF-99F2-330F6775CD27}" type="presParOf" srcId="{5302867A-ECB0-4C61-A2C3-9B2D3F85EA8F}" destId="{B14D480C-853C-4901-BEB1-2F318C6F39A7}" srcOrd="5" destOrd="0" presId="urn:microsoft.com/office/officeart/2005/8/layout/list1"/>
    <dgm:cxn modelId="{790844C4-3CC0-4AA2-8484-5AFBEEE9D3CF}" type="presParOf" srcId="{5302867A-ECB0-4C61-A2C3-9B2D3F85EA8F}" destId="{39D871AE-A664-4EC9-9074-8F6AB2E78B0D}" srcOrd="6" destOrd="0" presId="urn:microsoft.com/office/officeart/2005/8/layout/list1"/>
    <dgm:cxn modelId="{54A24A0B-8D72-431D-BE13-8272815BC4C3}" type="presParOf" srcId="{5302867A-ECB0-4C61-A2C3-9B2D3F85EA8F}" destId="{1A266BFC-26AC-4933-BF1B-B71617E10775}" srcOrd="7" destOrd="0" presId="urn:microsoft.com/office/officeart/2005/8/layout/list1"/>
    <dgm:cxn modelId="{940C0624-26D6-4ED9-BDAA-5D05B9316BC3}" type="presParOf" srcId="{5302867A-ECB0-4C61-A2C3-9B2D3F85EA8F}" destId="{1351C4AA-DAB8-4A60-B785-AB6FA6242182}" srcOrd="8" destOrd="0" presId="urn:microsoft.com/office/officeart/2005/8/layout/list1"/>
    <dgm:cxn modelId="{F7C000BE-C5F0-4F55-8697-63D11F8461B7}" type="presParOf" srcId="{1351C4AA-DAB8-4A60-B785-AB6FA6242182}" destId="{0CE266FB-CD2E-4DE1-AFCA-5C89DFF39171}" srcOrd="0" destOrd="0" presId="urn:microsoft.com/office/officeart/2005/8/layout/list1"/>
    <dgm:cxn modelId="{B8A56C6B-7CD6-42F7-B315-63A2D0D8F4C5}" type="presParOf" srcId="{1351C4AA-DAB8-4A60-B785-AB6FA6242182}" destId="{460A2844-D70D-4964-AD7D-8F98C482A04A}" srcOrd="1" destOrd="0" presId="urn:microsoft.com/office/officeart/2005/8/layout/list1"/>
    <dgm:cxn modelId="{ED032062-5E5F-46ED-94AB-34E8CB6D76AE}" type="presParOf" srcId="{5302867A-ECB0-4C61-A2C3-9B2D3F85EA8F}" destId="{B676AFE7-8E03-41F5-B2FA-59539D73F7FE}" srcOrd="9" destOrd="0" presId="urn:microsoft.com/office/officeart/2005/8/layout/list1"/>
    <dgm:cxn modelId="{19B63DE0-2AF5-4426-B5C8-B9664BF10EDA}" type="presParOf" srcId="{5302867A-ECB0-4C61-A2C3-9B2D3F85EA8F}" destId="{C7B5C1E6-7CA5-4852-A17E-C5128B87460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7FDAF-150A-4599-81BC-3E15CF5623D4}">
      <dsp:nvSpPr>
        <dsp:cNvPr id="0" name=""/>
        <dsp:cNvSpPr/>
      </dsp:nvSpPr>
      <dsp:spPr>
        <a:xfrm>
          <a:off x="0" y="787293"/>
          <a:ext cx="81280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51A26-3E11-4972-A531-49309DE60CF7}">
      <dsp:nvSpPr>
        <dsp:cNvPr id="0" name=""/>
        <dsp:cNvSpPr/>
      </dsp:nvSpPr>
      <dsp:spPr>
        <a:xfrm>
          <a:off x="406400" y="226413"/>
          <a:ext cx="5689600" cy="1121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ЦЕЛЕВОЙ</a:t>
          </a:r>
          <a:endParaRPr lang="ru-RU" sz="3800" kern="1200" dirty="0"/>
        </a:p>
      </dsp:txBody>
      <dsp:txXfrm>
        <a:off x="461160" y="281173"/>
        <a:ext cx="5580080" cy="1012240"/>
      </dsp:txXfrm>
    </dsp:sp>
    <dsp:sp modelId="{39D871AE-A664-4EC9-9074-8F6AB2E78B0D}">
      <dsp:nvSpPr>
        <dsp:cNvPr id="0" name=""/>
        <dsp:cNvSpPr/>
      </dsp:nvSpPr>
      <dsp:spPr>
        <a:xfrm>
          <a:off x="0" y="2510973"/>
          <a:ext cx="81280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2404066"/>
              <a:satOff val="-4882"/>
              <a:lumOff val="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55B97-635D-4017-AC33-56F6608439F3}">
      <dsp:nvSpPr>
        <dsp:cNvPr id="0" name=""/>
        <dsp:cNvSpPr/>
      </dsp:nvSpPr>
      <dsp:spPr>
        <a:xfrm>
          <a:off x="406400" y="1950093"/>
          <a:ext cx="5689600" cy="1121760"/>
        </a:xfrm>
        <a:prstGeom prst="roundRect">
          <a:avLst/>
        </a:prstGeom>
        <a:solidFill>
          <a:schemeClr val="accent5">
            <a:hueOff val="2404066"/>
            <a:satOff val="-4882"/>
            <a:lumOff val="313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СОДЕРЖАТЕЛЬНЫЙ</a:t>
          </a:r>
          <a:endParaRPr lang="ru-RU" sz="3800" kern="1200" dirty="0"/>
        </a:p>
      </dsp:txBody>
      <dsp:txXfrm>
        <a:off x="461160" y="2004853"/>
        <a:ext cx="5580080" cy="1012240"/>
      </dsp:txXfrm>
    </dsp:sp>
    <dsp:sp modelId="{C7B5C1E6-7CA5-4852-A17E-C5128B87460F}">
      <dsp:nvSpPr>
        <dsp:cNvPr id="0" name=""/>
        <dsp:cNvSpPr/>
      </dsp:nvSpPr>
      <dsp:spPr>
        <a:xfrm>
          <a:off x="0" y="4234653"/>
          <a:ext cx="81280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4808133"/>
              <a:satOff val="-9764"/>
              <a:lumOff val="6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A2844-D70D-4964-AD7D-8F98C482A04A}">
      <dsp:nvSpPr>
        <dsp:cNvPr id="0" name=""/>
        <dsp:cNvSpPr/>
      </dsp:nvSpPr>
      <dsp:spPr>
        <a:xfrm>
          <a:off x="406400" y="3673773"/>
          <a:ext cx="5689600" cy="1121760"/>
        </a:xfrm>
        <a:prstGeom prst="roundRect">
          <a:avLst/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ОРГАНИЗАЦИОННЫЙ</a:t>
          </a:r>
          <a:endParaRPr lang="ru-RU" sz="3800" kern="1200" dirty="0"/>
        </a:p>
      </dsp:txBody>
      <dsp:txXfrm>
        <a:off x="461160" y="3728533"/>
        <a:ext cx="5580080" cy="101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5133" y="1410420"/>
            <a:ext cx="11386867" cy="226278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ОСНОВНАЯ ОБРАЗОВАТЕЛЬНАЯ ПРОГРАММА ДОШКОЛЬНОГО ОБРАЗОВАНИЯ С УЧЁТОМ ФОП ДО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4128" y="84609"/>
            <a:ext cx="9624054" cy="112628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/>
              <a:t>МУНИЦИПАЛЬНОЕ ДОШКОЛЬНОЕ ОБРАЗОВАТЕЛЬНОЕ УЧРЕЖДЕНИЕ </a:t>
            </a:r>
          </a:p>
          <a:p>
            <a:pPr algn="ctr"/>
            <a:r>
              <a:rPr lang="ru-RU" b="1" dirty="0" smtClean="0"/>
              <a:t>«ДЕТСКИЙ САД № </a:t>
            </a:r>
            <a:r>
              <a:rPr lang="ru-RU" b="1" dirty="0" smtClean="0"/>
              <a:t>28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86539" y="6469811"/>
            <a:ext cx="9624054" cy="3881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ЯРОСЛАВЛЬ, 2023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668883" y="4403568"/>
            <a:ext cx="492840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</a:rPr>
              <a:t>ПОДГОТОВИЛА: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СТАРШИЙ ВОСПИТАТЕЛЬ </a:t>
            </a:r>
            <a:r>
              <a:rPr lang="ru-RU" sz="1600" b="1" dirty="0" smtClean="0">
                <a:solidFill>
                  <a:schemeClr val="tx1"/>
                </a:solidFill>
              </a:rPr>
              <a:t>Андреева А.Е.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466759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2785" y="-95797"/>
            <a:ext cx="10018894" cy="1280890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/>
              <a:t>Структура программы</a:t>
            </a:r>
            <a:endParaRPr lang="ru-RU" sz="6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20637" y="1185093"/>
            <a:ext cx="10921042" cy="1473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2800" b="1" kern="1400" dirty="0">
                <a:solidFill>
                  <a:schemeClr val="accent4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Специфика национальных, социокультурных и иных условий, в которых  осуществляется образовательная деятельность (вариативная часть программы)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3611" y="2805735"/>
            <a:ext cx="756168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+mj-lt"/>
                <a:ea typeface="Times New Roman" panose="02020603050405020304" pitchFamily="18" charset="0"/>
              </a:rPr>
              <a:t>Климатические особенности</a:t>
            </a:r>
          </a:p>
          <a:p>
            <a:pPr marL="342900" indent="-342900" algn="just" fontAlgn="base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+mj-lt"/>
              </a:rPr>
              <a:t>Национально-культурные </a:t>
            </a:r>
            <a:r>
              <a:rPr lang="ru-RU" sz="2400" dirty="0">
                <a:latin typeface="+mj-lt"/>
              </a:rPr>
              <a:t>особенности</a:t>
            </a:r>
          </a:p>
          <a:p>
            <a:pPr marL="342900" indent="-342900" algn="just" fontAlgn="base">
              <a:buFont typeface="Wingdings" panose="05000000000000000000" pitchFamily="2" charset="2"/>
              <a:buChar char="q"/>
            </a:pPr>
            <a:r>
              <a:rPr lang="ru-RU" sz="2400" dirty="0">
                <a:latin typeface="+mj-lt"/>
              </a:rPr>
              <a:t>Социально-демографические особенности</a:t>
            </a:r>
          </a:p>
          <a:p>
            <a:pPr algn="just" fontAlgn="base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817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2785" y="-95797"/>
            <a:ext cx="10018894" cy="1280890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/>
              <a:t>Структура программы</a:t>
            </a:r>
            <a:endParaRPr lang="ru-RU" sz="6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3517" y="960502"/>
            <a:ext cx="12038162" cy="483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</a:pPr>
            <a:r>
              <a:rPr lang="ru-RU" sz="2400" b="1" kern="0" cap="all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реализации программы</a:t>
            </a:r>
            <a:endParaRPr lang="ru-RU" sz="2400" b="1" kern="1400" cap="all" dirty="0">
              <a:solidFill>
                <a:srgbClr val="0070C0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4620" indent="449580" algn="just"/>
            <a:r>
              <a:rPr lang="ru-RU" dirty="0" smtClean="0">
                <a:latin typeface="+mj-lt"/>
                <a:ea typeface="Times New Roman" panose="02020603050405020304" pitchFamily="18" charset="0"/>
              </a:rPr>
              <a:t>В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соответствии с ФГОС ДО специфика дошкольного детства и системные особенности ДО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делают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неправомерными</a:t>
            </a:r>
            <a:r>
              <a:rPr lang="ru-RU" b="1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требования</a:t>
            </a:r>
            <a:r>
              <a:rPr lang="ru-RU" b="1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от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ребенка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дошкольного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возраста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конкретных</a:t>
            </a:r>
            <a:r>
              <a:rPr lang="ru-RU" b="1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образовательных</a:t>
            </a:r>
            <a:r>
              <a:rPr lang="ru-RU" b="1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достижений.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Поэтому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освоения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Программы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представлены в виде целевых ориентиров ДО и представляют собой </a:t>
            </a:r>
            <a:r>
              <a:rPr lang="ru-RU" i="1" dirty="0">
                <a:latin typeface="+mj-lt"/>
                <a:ea typeface="Times New Roman" panose="02020603050405020304" pitchFamily="18" charset="0"/>
              </a:rPr>
              <a:t>возрастные характеристики</a:t>
            </a:r>
            <a:r>
              <a:rPr lang="ru-RU" i="1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+mj-lt"/>
                <a:ea typeface="Times New Roman" panose="02020603050405020304" pitchFamily="18" charset="0"/>
              </a:rPr>
              <a:t>возможных</a:t>
            </a:r>
            <a:r>
              <a:rPr lang="ru-RU" i="1" spc="-1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+mj-lt"/>
                <a:ea typeface="Times New Roman" panose="02020603050405020304" pitchFamily="18" charset="0"/>
              </a:rPr>
              <a:t>достижений ребенка к завершению</a:t>
            </a:r>
            <a:r>
              <a:rPr lang="ru-RU" i="1" spc="2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+mj-lt"/>
                <a:ea typeface="Times New Roman" panose="02020603050405020304" pitchFamily="18" charset="0"/>
              </a:rPr>
              <a:t>ДО</a:t>
            </a:r>
            <a:r>
              <a:rPr lang="ru-RU" i="1" dirty="0" smtClean="0">
                <a:latin typeface="+mj-lt"/>
                <a:ea typeface="Times New Roman" panose="02020603050405020304" pitchFamily="18" charset="0"/>
              </a:rPr>
              <a:t>. </a:t>
            </a:r>
            <a:r>
              <a:rPr lang="ru-RU" dirty="0"/>
              <a:t>Реализация образовательных целей и задач Программы направлена на достижение целевых ориентиров ДО, которые описаны как основные характеристики развития ребенка.</a:t>
            </a:r>
          </a:p>
          <a:p>
            <a:pPr marL="134620" indent="449580" algn="just"/>
            <a:r>
              <a:rPr lang="ru-RU" dirty="0"/>
              <a:t>Обозначенные в Программе возрастные ориентиры «к трем, четырем, пяти, шести годам» </a:t>
            </a:r>
            <a:r>
              <a:rPr lang="ru-RU" b="1" dirty="0"/>
              <a:t>имеют условный характер</a:t>
            </a:r>
            <a:r>
              <a:rPr lang="ru-RU" dirty="0"/>
              <a:t>, что предполагает широкий возрастной диапазон для достижения ребенком планируемых результатов. Это связано с неустойчивостью, </a:t>
            </a:r>
            <a:r>
              <a:rPr lang="ru-RU" dirty="0" err="1"/>
              <a:t>гетерохронностью</a:t>
            </a:r>
            <a:r>
              <a:rPr lang="ru-RU" dirty="0"/>
              <a:t> и индивидуальным темпом психического развития детей в дошкольном детстве, особенно при прохождении критических периодов. По этой причине ребенок может продемонстрировать обозначенные в планируемых результатах возрастные характеристики развития раньше или позже заданных возрастных ориентиров.</a:t>
            </a:r>
          </a:p>
          <a:p>
            <a:pPr marL="134620" indent="449580"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marL="134620" indent="449580" algn="ctr"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</a:rPr>
              <a:t>ХАРАКТЕРИСТИКИ ОСОБЕННОСТЕЙ РАЗВИТИЯ ДЕТЕЙ ДОШКОЛЬНОГО ВОЗРАСТА</a:t>
            </a:r>
            <a:endParaRPr lang="ru-RU" sz="2400" b="1" dirty="0">
              <a:solidFill>
                <a:srgbClr val="0070C0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4067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2785" y="-95797"/>
            <a:ext cx="10018894" cy="1280890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/>
              <a:t>Структура программы</a:t>
            </a:r>
            <a:endParaRPr lang="ru-RU" sz="6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9718884"/>
              </p:ext>
            </p:extLst>
          </p:nvPr>
        </p:nvGraphicFramePr>
        <p:xfrm>
          <a:off x="189781" y="932747"/>
          <a:ext cx="11861320" cy="518379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861320">
                  <a:extLst>
                    <a:ext uri="{9D8B030D-6E8A-4147-A177-3AD203B41FA5}">
                      <a16:colId xmlns:a16="http://schemas.microsoft.com/office/drawing/2014/main" xmlns="" val="4198534247"/>
                    </a:ext>
                  </a:extLst>
                </a:gridCol>
              </a:tblGrid>
              <a:tr h="227677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effectLst/>
                        </a:rPr>
                        <a:t>II. Содержательный раздел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2773769216"/>
                  </a:ext>
                </a:extLst>
              </a:tr>
              <a:tr h="47373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effectLst/>
                        </a:rPr>
                        <a:t>2.1. Задачи и содержание образовательной деятельности по каждой из образовательных областей для всех возрастных групп </a:t>
                      </a:r>
                      <a:r>
                        <a:rPr lang="ru-RU" sz="1800" kern="1400" dirty="0" smtClean="0">
                          <a:effectLst/>
                        </a:rPr>
                        <a:t>обучающихся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2530669357"/>
                  </a:ext>
                </a:extLst>
              </a:tr>
              <a:tr h="965854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effectLst/>
                        </a:rPr>
                        <a:t>2.2.</a:t>
                      </a:r>
                      <a:r>
                        <a:rPr lang="ru-RU" sz="1800" dirty="0">
                          <a:effectLst/>
                        </a:rPr>
                        <a:t> Инструментарий (УМК) для инвариантной части и вариативной части по решению задач по каждой из образовательных областей для всех возрастных групп обучающихся (</a:t>
                      </a:r>
                      <a:r>
                        <a:rPr lang="ru-RU" sz="1800" dirty="0" err="1">
                          <a:effectLst/>
                        </a:rPr>
                        <a:t>социально-коммуникативное</a:t>
                      </a:r>
                      <a:r>
                        <a:rPr lang="ru-RU" sz="1800" dirty="0">
                          <a:effectLst/>
                        </a:rPr>
                        <a:t>, познавательное, речевое, </a:t>
                      </a:r>
                      <a:r>
                        <a:rPr lang="ru-RU" sz="1800" dirty="0" err="1">
                          <a:effectLst/>
                        </a:rPr>
                        <a:t>художественно-эстетическое</a:t>
                      </a:r>
                      <a:r>
                        <a:rPr lang="ru-RU" sz="1800" dirty="0">
                          <a:effectLst/>
                        </a:rPr>
                        <a:t>, физическое развитие</a:t>
                      </a:r>
                      <a:r>
                        <a:rPr lang="ru-RU" sz="1800" dirty="0" smtClean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1863002108"/>
                  </a:ext>
                </a:extLst>
              </a:tr>
              <a:tr h="966423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400" dirty="0" smtClean="0">
                          <a:effectLst/>
                        </a:rPr>
                        <a:t>2.3.</a:t>
                      </a:r>
                      <a:r>
                        <a:rPr lang="ru-RU" sz="1800" dirty="0" smtClean="0">
                          <a:effectLst/>
                        </a:rPr>
                        <a:t> Описание 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</a:t>
                      </a: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2376701291"/>
                  </a:ext>
                </a:extLst>
              </a:tr>
              <a:tr h="586433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2.5. Особенности образовательной деятельности разных видов и культурных практик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599478484"/>
                  </a:ext>
                </a:extLst>
              </a:tr>
              <a:tr h="474305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400" dirty="0" smtClean="0">
                          <a:effectLst/>
                        </a:rPr>
                        <a:t>2.6. Взаимодействие педагогического коллектива с семьями обучающихся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1847929671"/>
                  </a:ext>
                </a:extLst>
              </a:tr>
              <a:tr h="362792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400" dirty="0" smtClean="0">
                          <a:effectLst/>
                        </a:rPr>
                        <a:t>2.7. Формируемая часть программы (региональный компонент)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3682087634"/>
                  </a:ext>
                </a:extLst>
              </a:tr>
              <a:tr h="966423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400" dirty="0" smtClean="0">
                          <a:effectLst/>
                        </a:rPr>
                        <a:t>2.8. Направления и задачи коррекционно-развивающей работы с детьми дошкольного возраста с особыми образовательными потребностями различных целевых групп, в том числе детей с ограниченными возможностями здоровья и детей-инвалидов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3799822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58500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2785" y="-95797"/>
            <a:ext cx="10018894" cy="1280890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/>
              <a:t>Структура программы</a:t>
            </a:r>
            <a:endParaRPr lang="ru-RU" sz="6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9097" y="1323115"/>
            <a:ext cx="10921042" cy="650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3600" b="1" kern="14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</a:t>
            </a:r>
            <a:endParaRPr lang="ru-RU" sz="4000" b="1" dirty="0">
              <a:solidFill>
                <a:schemeClr val="accent4">
                  <a:lumMod val="75000"/>
                </a:schemeClr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7328" y="1973165"/>
            <a:ext cx="11539268" cy="491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Общая цель воспитания в ДОО </a:t>
            </a:r>
            <a:r>
              <a:rPr lang="ru-RU" sz="2400" dirty="0">
                <a:latin typeface="+mj-lt"/>
                <a:ea typeface="Times New Roman" panose="02020603050405020304" pitchFamily="18" charset="0"/>
              </a:rPr>
              <a:t>- 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</a:t>
            </a:r>
            <a:r>
              <a:rPr lang="ru-RU" sz="2400" dirty="0" smtClean="0">
                <a:latin typeface="+mj-lt"/>
                <a:ea typeface="Times New Roman" panose="02020603050405020304" pitchFamily="18" charset="0"/>
              </a:rPr>
              <a:t>общества</a:t>
            </a:r>
            <a:endParaRPr lang="en-US" sz="2400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Задачи воспитания: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dirty="0"/>
              <a:t>1)</a:t>
            </a:r>
            <a:r>
              <a:rPr lang="ru-RU" sz="2800" dirty="0"/>
              <a:t> </a:t>
            </a:r>
            <a:r>
              <a:rPr lang="ru-RU" dirty="0"/>
              <a:t>Содействовать  развитию личности, основанному на принятых в обществе представлениях о добре и зле, должном </a:t>
            </a:r>
            <a:r>
              <a:rPr lang="ru-RU" dirty="0" smtClean="0"/>
              <a:t>и </a:t>
            </a:r>
            <a:r>
              <a:rPr lang="ru-RU" dirty="0"/>
              <a:t>недопустимом;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dirty="0"/>
              <a:t>2) 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dirty="0"/>
              <a:t>3) Создавать условия для развития и реализации личностного потенциала ребёнка, </a:t>
            </a:r>
            <a:r>
              <a:rPr lang="ru-RU" dirty="0" smtClean="0"/>
              <a:t>его готовности к </a:t>
            </a:r>
            <a:r>
              <a:rPr lang="ru-RU" dirty="0"/>
              <a:t>творческому самовыражению и саморазвитию, самовоспитанию;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dirty="0"/>
              <a:t>4) Осуществлять поддержку позитивной социализации ребёнка посредством проектирования и принятия уклада, воспитывающей среды, создания воспитывающих общностей</a:t>
            </a:r>
            <a:endParaRPr lang="ru-RU" b="1" dirty="0" smtClean="0">
              <a:solidFill>
                <a:srgbClr val="00B050"/>
              </a:solidFill>
              <a:latin typeface="+mj-lt"/>
            </a:endParaRPr>
          </a:p>
          <a:p>
            <a:pPr algn="just"/>
            <a:endParaRPr lang="ru-RU" sz="2400" b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333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2785" y="-95797"/>
            <a:ext cx="10018894" cy="1280890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/>
              <a:t>Структура программы</a:t>
            </a: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19842" y="1094060"/>
            <a:ext cx="10757139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ПЕДАГОГИЧЕСКОГО КОЛЛЕКТИВА С СЕМЬЯМИ ОБУЧАЮЩИХСЯ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8788907"/>
              </p:ext>
            </p:extLst>
          </p:nvPr>
        </p:nvGraphicFramePr>
        <p:xfrm>
          <a:off x="517583" y="2714894"/>
          <a:ext cx="11283351" cy="2251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283351">
                  <a:extLst>
                    <a:ext uri="{9D8B030D-6E8A-4147-A177-3AD203B41FA5}">
                      <a16:colId xmlns:a16="http://schemas.microsoft.com/office/drawing/2014/main" xmlns="" val="2352135495"/>
                    </a:ext>
                  </a:extLst>
                </a:gridCol>
              </a:tblGrid>
              <a:tr h="26507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  <a:effectLst/>
                        </a:rPr>
                        <a:t>НАПРАВЛЕНИЕ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/>
                </a:tc>
                <a:extLst>
                  <a:ext uri="{0D108BD9-81ED-4DB2-BD59-A6C34878D82A}">
                    <a16:rowId xmlns:a16="http://schemas.microsoft.com/office/drawing/2014/main" xmlns="" val="1806946132"/>
                  </a:ext>
                </a:extLst>
              </a:tr>
              <a:tr h="56556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  <a:effectLst/>
                        </a:rPr>
                        <a:t>1.Диагностико </a:t>
                      </a:r>
                      <a:r>
                        <a:rPr lang="ru-RU" sz="3600" dirty="0">
                          <a:solidFill>
                            <a:schemeClr val="tx1"/>
                          </a:solidFill>
                          <a:effectLst/>
                        </a:rPr>
                        <a:t>-аналитическое направление 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/>
                </a:tc>
                <a:extLst>
                  <a:ext uri="{0D108BD9-81ED-4DB2-BD59-A6C34878D82A}">
                    <a16:rowId xmlns:a16="http://schemas.microsoft.com/office/drawing/2014/main" xmlns="" val="1858202381"/>
                  </a:ext>
                </a:extLst>
              </a:tr>
              <a:tr h="534837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  <a:effectLst/>
                        </a:rPr>
                        <a:t>2.Просветительское </a:t>
                      </a:r>
                      <a:r>
                        <a:rPr lang="ru-RU" sz="3600" dirty="0">
                          <a:solidFill>
                            <a:schemeClr val="tx1"/>
                          </a:solidFill>
                          <a:effectLst/>
                        </a:rPr>
                        <a:t>направление </a:t>
                      </a:r>
                    </a:p>
                  </a:txBody>
                  <a:tcPr marL="64332" marR="64332" marT="0" marB="0"/>
                </a:tc>
                <a:extLst>
                  <a:ext uri="{0D108BD9-81ED-4DB2-BD59-A6C34878D82A}">
                    <a16:rowId xmlns:a16="http://schemas.microsoft.com/office/drawing/2014/main" xmlns="" val="2999718369"/>
                  </a:ext>
                </a:extLst>
              </a:tr>
              <a:tr h="566125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tx1"/>
                          </a:solidFill>
                          <a:effectLst/>
                        </a:rPr>
                        <a:t>3.Консультационное направление </a:t>
                      </a:r>
                    </a:p>
                  </a:txBody>
                  <a:tcPr marL="64332" marR="64332" marT="0" marB="0"/>
                </a:tc>
                <a:extLst>
                  <a:ext uri="{0D108BD9-81ED-4DB2-BD59-A6C34878D82A}">
                    <a16:rowId xmlns:a16="http://schemas.microsoft.com/office/drawing/2014/main" xmlns="" val="1681716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428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087" y="0"/>
            <a:ext cx="11386867" cy="16114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Нормативно-правовая основа </a:t>
            </a:r>
            <a:r>
              <a:rPr lang="ru-RU" sz="3200" b="1" dirty="0"/>
              <a:t>для разработки Программы являются следующие нормативно-правовые </a:t>
            </a:r>
            <a:r>
              <a:rPr lang="ru-RU" sz="3200" b="1" dirty="0" smtClean="0"/>
              <a:t>документы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05463" y="1461634"/>
            <a:ext cx="107916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1400" dirty="0">
                <a:latin typeface="+mj-lt"/>
                <a:ea typeface="Times New Roman" panose="02020603050405020304" pitchFamily="18" charset="0"/>
              </a:rPr>
              <a:t>Указ Президента Российской Федерации от 7 мая 2018 г. № 204 «О национальных целях и стратегических задачах развития Российской Федерации на период до 2024 года»;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256540" algn="l"/>
              </a:tabLst>
            </a:pPr>
            <a:r>
              <a:rPr lang="ru-RU" sz="1400" dirty="0">
                <a:latin typeface="+mj-lt"/>
                <a:ea typeface="Times New Roman" panose="02020603050405020304" pitchFamily="18" charset="0"/>
              </a:rPr>
              <a:t>Указ Президента Российской Федерации от 21 июля 2020 г. № 474 «О национальных целях развития Российской Федерации на период до 2030 года»;</a:t>
            </a:r>
            <a:endParaRPr lang="ru-RU" sz="12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1400" dirty="0">
                <a:latin typeface="+mj-lt"/>
                <a:ea typeface="Times New Roman" panose="02020603050405020304" pitchFamily="18" charset="0"/>
              </a:rPr>
              <a:t>Указ Президента Российской Федерации от 9 ноября 2022 г.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1400" dirty="0">
                <a:latin typeface="+mj-lt"/>
                <a:ea typeface="Times New Roman" panose="02020603050405020304" pitchFamily="18" charset="0"/>
              </a:rPr>
              <a:t>Федеральный закон от 29</a:t>
            </a:r>
            <a:r>
              <a:rPr lang="ru-RU" sz="1400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+mj-lt"/>
                <a:ea typeface="Times New Roman" panose="02020603050405020304" pitchFamily="18" charset="0"/>
              </a:rPr>
              <a:t>декабря</a:t>
            </a:r>
            <a:r>
              <a:rPr lang="ru-RU" sz="1400" spc="1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+mj-lt"/>
                <a:ea typeface="Times New Roman" panose="02020603050405020304" pitchFamily="18" charset="0"/>
              </a:rPr>
              <a:t>2012</a:t>
            </a:r>
            <a:r>
              <a:rPr lang="ru-RU" sz="1400" spc="2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+mj-lt"/>
                <a:ea typeface="Times New Roman" panose="02020603050405020304" pitchFamily="18" charset="0"/>
              </a:rPr>
              <a:t>г.</a:t>
            </a:r>
            <a:r>
              <a:rPr lang="ru-RU" sz="1400" spc="-7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+mj-lt"/>
                <a:ea typeface="Times New Roman" panose="02020603050405020304" pitchFamily="18" charset="0"/>
              </a:rPr>
              <a:t>№</a:t>
            </a:r>
            <a:r>
              <a:rPr lang="ru-RU" sz="1400" spc="-5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+mj-lt"/>
                <a:ea typeface="Times New Roman" panose="02020603050405020304" pitchFamily="18" charset="0"/>
              </a:rPr>
              <a:t>273-ФЗ «Об образовании в Российской Федерации»;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1400" dirty="0">
                <a:latin typeface="+mj-lt"/>
                <a:ea typeface="Times New Roman" panose="02020603050405020304" pitchFamily="18" charset="0"/>
              </a:rPr>
              <a:t>Федеральный закон от 31 июля 2020 г. № 304-ФЗ «О внесении изменений в Федеральный закон «Об образовании в Российской Федерации» по вопросам воспитания обучающихся»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1400" dirty="0">
                <a:latin typeface="+mj-lt"/>
                <a:ea typeface="Times New Roman" panose="02020603050405020304" pitchFamily="18" charset="0"/>
              </a:rPr>
              <a:t>Федеральный закон от 24 сентября 2022 г. № 371-ФЗ «О внесении изменений в Федеральный закон «Об образовании в Российской Федерации» и статью 1 Федерального закона «Об обязательных требованиях в Российской Федерации»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1400" dirty="0">
                <a:latin typeface="+mj-lt"/>
                <a:ea typeface="Times New Roman" panose="02020603050405020304" pitchFamily="18" charset="0"/>
              </a:rPr>
              <a:t>Распоряжение Правительства Российской Федерации от 29 мая 2015 г. №   999-р «Об утверждении Стратегии развития воспитания в Российской Федерации на период до 2025 года»;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1400" dirty="0">
                <a:latin typeface="+mj-lt"/>
                <a:ea typeface="Times New Roman" panose="02020603050405020304" pitchFamily="18" charset="0"/>
              </a:rPr>
              <a:t>Федеральный государственный образовательный стандарт дошкольного</a:t>
            </a:r>
            <a:r>
              <a:rPr lang="ru-RU" sz="1400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+mj-lt"/>
                <a:ea typeface="Times New Roman" panose="02020603050405020304" pitchFamily="18" charset="0"/>
              </a:rPr>
              <a:t>образования</a:t>
            </a:r>
            <a:r>
              <a:rPr lang="ru-RU" sz="1400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+mj-lt"/>
                <a:ea typeface="Times New Roman" panose="02020603050405020304" pitchFamily="18" charset="0"/>
              </a:rPr>
              <a:t>(утвержден приказом Минобрнауки России от 17 октября 2013 г. № 1155, зарегистрировано </a:t>
            </a:r>
            <a:br>
              <a:rPr lang="ru-RU" sz="1400" dirty="0">
                <a:latin typeface="+mj-lt"/>
                <a:ea typeface="Times New Roman" panose="02020603050405020304" pitchFamily="18" charset="0"/>
              </a:rPr>
            </a:br>
            <a:r>
              <a:rPr lang="ru-RU" sz="1400" dirty="0">
                <a:latin typeface="+mj-lt"/>
                <a:ea typeface="Times New Roman" panose="02020603050405020304" pitchFamily="18" charset="0"/>
              </a:rPr>
              <a:t>в Минюсте России 14 ноября 2013 г., регистрационный № 30384; в редакции приказа Минпросвещения России от 8 ноября 2022 г. № 955, зарегистрировано в Минюсте России </a:t>
            </a:r>
            <a:br>
              <a:rPr lang="ru-RU" sz="1400" dirty="0">
                <a:latin typeface="+mj-lt"/>
                <a:ea typeface="Times New Roman" panose="02020603050405020304" pitchFamily="18" charset="0"/>
              </a:rPr>
            </a:br>
            <a:r>
              <a:rPr lang="ru-RU" sz="1400" dirty="0">
                <a:latin typeface="+mj-lt"/>
                <a:ea typeface="Times New Roman" panose="02020603050405020304" pitchFamily="18" charset="0"/>
              </a:rPr>
              <a:t>6 февраля 2023 г., регистрационный № 72264);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1400" dirty="0">
                <a:latin typeface="+mj-lt"/>
                <a:ea typeface="Times New Roman" panose="02020603050405020304" pitchFamily="18" charset="0"/>
              </a:rPr>
              <a:t>Федеральная образовательная программа дошкольного образования (утверждена приказом Минпросвещения России от 25 ноября 2022 г. № 1028, зарегистрировано в Минюсте России 28 декабря 2022 г., регистрационный № 71847</a:t>
            </a:r>
            <a:r>
              <a:rPr lang="ru-RU" sz="1400" dirty="0" smtClean="0">
                <a:latin typeface="+mj-lt"/>
                <a:ea typeface="Times New Roman" panose="02020603050405020304" pitchFamily="18" charset="0"/>
              </a:rPr>
              <a:t>);</a:t>
            </a:r>
            <a:endParaRPr lang="ru-RU" sz="14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06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087" y="0"/>
            <a:ext cx="11386867" cy="16114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Нормативно-правовая основа </a:t>
            </a:r>
            <a:r>
              <a:rPr lang="ru-RU" sz="3200" b="1" dirty="0"/>
              <a:t>для разработки Программы являются следующие нормативно-правовые </a:t>
            </a:r>
            <a:r>
              <a:rPr lang="ru-RU" sz="3200" b="1" dirty="0" smtClean="0"/>
              <a:t>документы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40611" y="2060062"/>
            <a:ext cx="10475343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1600" dirty="0">
                <a:ea typeface="Times New Roman" panose="02020603050405020304" pitchFamily="18" charset="0"/>
              </a:rPr>
              <a:t>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 (утверждена приказом Минпросвещения России от 31 июля 2020 года № 373, зарегистрировано в Минюсте России 31 августа 2020 г., регистрационный № 59599);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256540" algn="l"/>
              </a:tabLst>
            </a:pPr>
            <a:r>
              <a:rPr lang="ru-RU" sz="1600" dirty="0">
                <a:ea typeface="Times New Roman" panose="02020603050405020304" pitchFamily="18" charset="0"/>
              </a:rPr>
              <a:t>Санитарные правила СП 2.4.3648-20 «Санитарно-эпидемиологические требования </a:t>
            </a:r>
            <a:br>
              <a:rPr lang="ru-RU" sz="1600" dirty="0">
                <a:ea typeface="Times New Roman" panose="02020603050405020304" pitchFamily="18" charset="0"/>
              </a:rPr>
            </a:br>
            <a:r>
              <a:rPr lang="ru-RU" sz="1600" dirty="0">
                <a:ea typeface="Times New Roman" panose="02020603050405020304" pitchFamily="18" charset="0"/>
              </a:rPr>
              <a:t>к организациям воспитания и обучения, отдыха и оздоровления детей и молодёжи (утверждены постановлением Главного государственного санитарного врача Российской Федерации от </a:t>
            </a:r>
            <a:br>
              <a:rPr lang="ru-RU" sz="1600" dirty="0">
                <a:ea typeface="Times New Roman" panose="02020603050405020304" pitchFamily="18" charset="0"/>
              </a:rPr>
            </a:br>
            <a:r>
              <a:rPr lang="ru-RU" sz="1600" dirty="0">
                <a:ea typeface="Times New Roman" panose="02020603050405020304" pitchFamily="18" charset="0"/>
              </a:rPr>
              <a:t>28 сентября 2020 г. № 28, зарегистрировано в Минюсте России 18 декабря 2020 г., регистрационный № 61573);</a:t>
            </a:r>
            <a:endParaRPr lang="ru-RU" sz="14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256540" algn="l"/>
                <a:tab pos="630555" algn="l"/>
              </a:tabLst>
            </a:pPr>
            <a:r>
              <a:rPr lang="ru-RU" sz="1600" dirty="0">
                <a:ea typeface="Times New Roman" panose="02020603050405020304" pitchFamily="18" charset="0"/>
              </a:rPr>
              <a:t>Региональный компонент по Ярославской области – программа «Ярославль – мой родной город» разработана творческой группой МДОУ</a:t>
            </a:r>
            <a:endParaRPr lang="ru-RU" sz="14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256540" algn="l"/>
                <a:tab pos="630555" algn="l"/>
              </a:tabLst>
            </a:pPr>
            <a:r>
              <a:rPr lang="ru-RU" sz="1600" dirty="0">
                <a:ea typeface="Times New Roman" panose="02020603050405020304" pitchFamily="18" charset="0"/>
              </a:rPr>
              <a:t>Устав МДОУ «Детский сад № 114» от 28.07.2015 года, приказ №  01-05/556</a:t>
            </a:r>
            <a:r>
              <a:rPr lang="ru-RU" dirty="0">
                <a:ea typeface="Times New Roman" panose="02020603050405020304" pitchFamily="18" charset="0"/>
              </a:rPr>
              <a:t>;</a:t>
            </a:r>
            <a:endParaRPr lang="ru-RU" sz="14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256540" algn="l"/>
                <a:tab pos="630555" algn="l"/>
              </a:tabLst>
            </a:pPr>
            <a:r>
              <a:rPr lang="ru-RU" sz="1600" dirty="0">
                <a:ea typeface="Times New Roman" panose="02020603050405020304" pitchFamily="18" charset="0"/>
              </a:rPr>
              <a:t>Программа</a:t>
            </a:r>
            <a:r>
              <a:rPr lang="ru-RU" sz="1600" spc="-75" dirty="0">
                <a:ea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</a:rPr>
              <a:t>развития</a:t>
            </a:r>
            <a:r>
              <a:rPr lang="ru-RU" sz="1600" spc="-25" dirty="0">
                <a:ea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</a:rPr>
              <a:t>МДОУ «Детский сад № 114» на 2021-2026 </a:t>
            </a:r>
            <a:r>
              <a:rPr lang="ru-RU" sz="1600" dirty="0" err="1">
                <a:ea typeface="Times New Roman" panose="02020603050405020304" pitchFamily="18" charset="0"/>
              </a:rPr>
              <a:t>уч.год</a:t>
            </a:r>
            <a:r>
              <a:rPr lang="ru-RU" sz="1600" dirty="0">
                <a:ea typeface="Times New Roman" panose="02020603050405020304" pitchFamily="18" charset="0"/>
              </a:rPr>
              <a:t>;</a:t>
            </a:r>
            <a:endParaRPr lang="ru-RU" sz="14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1600" dirty="0">
                <a:ea typeface="Times New Roman" panose="02020603050405020304" pitchFamily="18" charset="0"/>
              </a:rPr>
              <a:t>Лицензия на ведение образовательной деятельности № 43/16 от 29.01.2016 года, серия 76 Л02 № 0000804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1600" dirty="0">
                <a:ea typeface="Times New Roman" panose="02020603050405020304" pitchFamily="18" charset="0"/>
              </a:rPr>
              <a:t>Положение о педагогическом совете МДОУ «Детский сад № 114»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1600" dirty="0">
                <a:ea typeface="Times New Roman" panose="02020603050405020304" pitchFamily="18" charset="0"/>
              </a:rPr>
              <a:t>Положение о ППК консилиуме МДОУ «Детский сад № 114»</a:t>
            </a:r>
          </a:p>
        </p:txBody>
      </p:sp>
    </p:spTree>
    <p:extLst>
      <p:ext uri="{BB962C8B-B14F-4D97-AF65-F5344CB8AC3E}">
        <p14:creationId xmlns:p14="http://schemas.microsoft.com/office/powerpoint/2010/main" xmlns="" val="191117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329" y="391197"/>
            <a:ext cx="10018894" cy="1280890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/>
              <a:t>Структура программы</a:t>
            </a:r>
            <a:endParaRPr lang="ru-RU" sz="6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521313669"/>
              </p:ext>
            </p:extLst>
          </p:nvPr>
        </p:nvGraphicFramePr>
        <p:xfrm>
          <a:off x="1816340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6111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329" y="391197"/>
            <a:ext cx="10018894" cy="1280890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/>
              <a:t>Структура программы</a:t>
            </a:r>
            <a:endParaRPr lang="ru-RU" sz="6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7705193"/>
              </p:ext>
            </p:extLst>
          </p:nvPr>
        </p:nvGraphicFramePr>
        <p:xfrm>
          <a:off x="415356" y="1423362"/>
          <a:ext cx="11549481" cy="502617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549481">
                  <a:extLst>
                    <a:ext uri="{9D8B030D-6E8A-4147-A177-3AD203B41FA5}">
                      <a16:colId xmlns:a16="http://schemas.microsoft.com/office/drawing/2014/main" xmlns="" val="1941619454"/>
                    </a:ext>
                  </a:extLst>
                </a:gridCol>
              </a:tblGrid>
              <a:tr h="438153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dirty="0" smtClean="0">
                          <a:solidFill>
                            <a:schemeClr val="tx1"/>
                          </a:solidFill>
                          <a:effectLst/>
                        </a:rPr>
                        <a:t>ЦЕЛЕВОЙ</a:t>
                      </a:r>
                      <a:r>
                        <a:rPr lang="ru-RU" sz="2000" kern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РАЗДЕЛ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299277558"/>
                  </a:ext>
                </a:extLst>
              </a:tr>
              <a:tr h="438153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1920200418"/>
                  </a:ext>
                </a:extLst>
              </a:tr>
              <a:tr h="435130">
                <a:tc>
                  <a:txBody>
                    <a:bodyPr/>
                    <a:lstStyle/>
                    <a:p>
                      <a:pPr marL="457200" lvl="1" indent="-457200"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179388" algn="l"/>
                        </a:tabLst>
                      </a:pPr>
                      <a:r>
                        <a:rPr lang="ru-RU" sz="2000" kern="1400" cap="all" dirty="0" smtClean="0">
                          <a:solidFill>
                            <a:schemeClr val="tx1"/>
                          </a:solidFill>
                          <a:effectLst/>
                        </a:rPr>
                        <a:t>1.1. Цели</a:t>
                      </a:r>
                      <a:r>
                        <a:rPr lang="ru-RU" sz="2000" kern="1400" cap="all" spc="-5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kern="1400" cap="all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2000" kern="1400" cap="all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kern="1400" cap="all" dirty="0">
                          <a:solidFill>
                            <a:schemeClr val="tx1"/>
                          </a:solidFill>
                          <a:effectLst/>
                        </a:rPr>
                        <a:t>задачи</a:t>
                      </a:r>
                      <a:r>
                        <a:rPr lang="ru-RU" sz="2000" kern="1400" cap="all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kern="1400" cap="all" dirty="0" smtClean="0">
                          <a:solidFill>
                            <a:schemeClr val="tx1"/>
                          </a:solidFill>
                          <a:effectLst/>
                        </a:rPr>
                        <a:t>программы</a:t>
                      </a:r>
                      <a:endParaRPr lang="ru-RU" sz="1800" b="1" kern="1400" cap="all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2312896091"/>
                  </a:ext>
                </a:extLst>
              </a:tr>
              <a:tr h="435130">
                <a:tc>
                  <a:txBody>
                    <a:bodyPr/>
                    <a:lstStyle/>
                    <a:p>
                      <a:pPr marL="457200" lvl="1" indent="-457200"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kern="1400" cap="all" dirty="0" smtClean="0">
                          <a:solidFill>
                            <a:schemeClr val="tx1"/>
                          </a:solidFill>
                          <a:effectLst/>
                        </a:rPr>
                        <a:t>1.2. Принципы</a:t>
                      </a:r>
                      <a:r>
                        <a:rPr lang="ru-RU" sz="2000" kern="1400" cap="all" spc="-3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kern="1400" cap="all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2000" kern="1400" cap="all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kern="1400" cap="all" dirty="0">
                          <a:solidFill>
                            <a:schemeClr val="tx1"/>
                          </a:solidFill>
                          <a:effectLst/>
                        </a:rPr>
                        <a:t>подходы</a:t>
                      </a:r>
                      <a:r>
                        <a:rPr lang="ru-RU" sz="2000" kern="1400" cap="all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kern="1400" cap="all" dirty="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r>
                        <a:rPr lang="ru-RU" sz="2000" kern="1400" cap="all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kern="1400" cap="all" dirty="0">
                          <a:solidFill>
                            <a:schemeClr val="tx1"/>
                          </a:solidFill>
                          <a:effectLst/>
                        </a:rPr>
                        <a:t>формированию </a:t>
                      </a:r>
                      <a:r>
                        <a:rPr lang="ru-RU" sz="2000" kern="1400" cap="all" dirty="0" smtClean="0">
                          <a:solidFill>
                            <a:schemeClr val="tx1"/>
                          </a:solidFill>
                          <a:effectLst/>
                        </a:rPr>
                        <a:t>программы</a:t>
                      </a:r>
                      <a:endParaRPr lang="ru-RU" sz="1800" b="1" kern="1400" cap="all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1161448367"/>
                  </a:ext>
                </a:extLst>
              </a:tr>
              <a:tr h="668827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000" kern="0" cap="all" dirty="0">
                          <a:solidFill>
                            <a:schemeClr val="tx1"/>
                          </a:solidFill>
                          <a:effectLst/>
                        </a:rPr>
                        <a:t>1.3.</a:t>
                      </a:r>
                      <a:r>
                        <a:rPr lang="ru-RU" sz="2000" kern="1400" cap="all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kern="0" cap="all" dirty="0">
                          <a:solidFill>
                            <a:schemeClr val="tx1"/>
                          </a:solidFill>
                          <a:effectLst/>
                        </a:rPr>
                        <a:t>Специфика национальных, социокультурных и иных условий, в которых  осуществляется образовательная </a:t>
                      </a:r>
                      <a:r>
                        <a:rPr lang="ru-RU" sz="2000" kern="0" cap="all" dirty="0" smtClean="0">
                          <a:solidFill>
                            <a:schemeClr val="tx1"/>
                          </a:solidFill>
                          <a:effectLst/>
                        </a:rPr>
                        <a:t>деятельность</a:t>
                      </a:r>
                      <a:endParaRPr lang="ru-RU" sz="1800" b="1" kern="1400" cap="all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3166044520"/>
                  </a:ext>
                </a:extLst>
              </a:tr>
              <a:tr h="43513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1.4.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Планируемые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результаты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реализации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программы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3864140948"/>
                  </a:ext>
                </a:extLst>
              </a:tr>
              <a:tr h="43513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dirty="0">
                          <a:solidFill>
                            <a:schemeClr val="tx1"/>
                          </a:solidFill>
                          <a:effectLst/>
                        </a:rPr>
                        <a:t>1.4.1.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kern="1400" dirty="0">
                          <a:solidFill>
                            <a:schemeClr val="tx1"/>
                          </a:solidFill>
                          <a:effectLst/>
                        </a:rPr>
                        <a:t>Планируемые результаты в раннем </a:t>
                      </a:r>
                      <a:r>
                        <a:rPr lang="ru-RU" sz="2000" kern="1400" dirty="0" smtClean="0">
                          <a:solidFill>
                            <a:schemeClr val="tx1"/>
                          </a:solidFill>
                          <a:effectLst/>
                        </a:rPr>
                        <a:t>возрасте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741813728"/>
                  </a:ext>
                </a:extLst>
              </a:tr>
              <a:tr h="43513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dirty="0">
                          <a:solidFill>
                            <a:schemeClr val="tx1"/>
                          </a:solidFill>
                          <a:effectLst/>
                        </a:rPr>
                        <a:t>1.4.2. Планируемые результаты в дошкольном </a:t>
                      </a:r>
                      <a:r>
                        <a:rPr lang="ru-RU" sz="2000" kern="1400" dirty="0" smtClean="0">
                          <a:solidFill>
                            <a:schemeClr val="tx1"/>
                          </a:solidFill>
                          <a:effectLst/>
                        </a:rPr>
                        <a:t>возрасте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3050722703"/>
                  </a:ext>
                </a:extLst>
              </a:tr>
              <a:tr h="43513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dirty="0">
                          <a:solidFill>
                            <a:schemeClr val="tx1"/>
                          </a:solidFill>
                          <a:effectLst/>
                        </a:rPr>
                        <a:t>1.5.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kern="1400" dirty="0">
                          <a:solidFill>
                            <a:schemeClr val="tx1"/>
                          </a:solidFill>
                          <a:effectLst/>
                        </a:rPr>
                        <a:t>Планируемые результаты на этапе завершения освоения </a:t>
                      </a:r>
                      <a:r>
                        <a:rPr lang="ru-RU" sz="2000" kern="1400" dirty="0" smtClean="0">
                          <a:solidFill>
                            <a:schemeClr val="tx1"/>
                          </a:solidFill>
                          <a:effectLst/>
                        </a:rPr>
                        <a:t>программы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3446583692"/>
                  </a:ext>
                </a:extLst>
              </a:tr>
              <a:tr h="43513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dirty="0">
                          <a:solidFill>
                            <a:schemeClr val="tx1"/>
                          </a:solidFill>
                          <a:effectLst/>
                        </a:rPr>
                        <a:t>1.6. Характеристики особенностей развития детей дошкольного </a:t>
                      </a:r>
                      <a:r>
                        <a:rPr lang="ru-RU" sz="2000" kern="1400" dirty="0" smtClean="0">
                          <a:solidFill>
                            <a:schemeClr val="tx1"/>
                          </a:solidFill>
                          <a:effectLst/>
                        </a:rPr>
                        <a:t>возраста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3422274749"/>
                  </a:ext>
                </a:extLst>
              </a:tr>
              <a:tr h="43513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dirty="0">
                          <a:solidFill>
                            <a:schemeClr val="tx1"/>
                          </a:solidFill>
                          <a:effectLst/>
                        </a:rPr>
                        <a:t>1.7. Педагогическая диагностика достижения планируемых </a:t>
                      </a:r>
                      <a:r>
                        <a:rPr lang="ru-RU" sz="2000" kern="1400" dirty="0" smtClean="0">
                          <a:solidFill>
                            <a:schemeClr val="tx1"/>
                          </a:solidFill>
                          <a:effectLst/>
                        </a:rPr>
                        <a:t>результатов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7" marR="67407" marT="0" marB="0"/>
                </a:tc>
                <a:extLst>
                  <a:ext uri="{0D108BD9-81ED-4DB2-BD59-A6C34878D82A}">
                    <a16:rowId xmlns:a16="http://schemas.microsoft.com/office/drawing/2014/main" xmlns="" val="3176738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09192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329" y="391197"/>
            <a:ext cx="10018894" cy="1280890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/>
              <a:t>Структура программы</a:t>
            </a:r>
            <a:endParaRPr lang="ru-RU" sz="6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2528" y="1720840"/>
            <a:ext cx="120194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indent="449580" algn="just">
              <a:spcAft>
                <a:spcPts val="0"/>
              </a:spcAft>
            </a:pPr>
            <a:r>
              <a:rPr lang="ru-RU" sz="2800" b="1" dirty="0" smtClean="0">
                <a:latin typeface="+mj-lt"/>
                <a:ea typeface="Times New Roman" panose="02020603050405020304" pitchFamily="18" charset="0"/>
              </a:rPr>
              <a:t>ЦЕЛЯМИ </a:t>
            </a:r>
            <a:r>
              <a:rPr lang="ru-RU" sz="2800" b="1" dirty="0">
                <a:latin typeface="+mj-lt"/>
                <a:ea typeface="Times New Roman" panose="02020603050405020304" pitchFamily="18" charset="0"/>
              </a:rPr>
              <a:t>Программы</a:t>
            </a:r>
            <a:r>
              <a:rPr lang="ru-RU" sz="2800" dirty="0">
                <a:latin typeface="+mj-lt"/>
                <a:ea typeface="Times New Roman" panose="02020603050405020304" pitchFamily="18" charset="0"/>
              </a:rPr>
              <a:t> являются разностороннее </a:t>
            </a:r>
            <a:r>
              <a:rPr lang="ru-RU" sz="2800" b="1" dirty="0">
                <a:latin typeface="+mj-lt"/>
                <a:ea typeface="Times New Roman" panose="02020603050405020304" pitchFamily="18" charset="0"/>
              </a:rPr>
              <a:t>развитие</a:t>
            </a:r>
            <a:r>
              <a:rPr lang="ru-RU" sz="2800" dirty="0">
                <a:latin typeface="+mj-lt"/>
                <a:ea typeface="Times New Roman" panose="02020603050405020304" pitchFamily="18" charset="0"/>
              </a:rPr>
              <a:t> детей дошкольного возраста с учетом их возрастных </a:t>
            </a:r>
            <a:r>
              <a:rPr lang="ru-RU" sz="2800" dirty="0" smtClean="0">
                <a:latin typeface="+mj-lt"/>
                <a:ea typeface="Times New Roman" panose="02020603050405020304" pitchFamily="18" charset="0"/>
              </a:rPr>
              <a:t>и </a:t>
            </a:r>
            <a:r>
              <a:rPr lang="ru-RU" sz="2800" dirty="0">
                <a:latin typeface="+mj-lt"/>
                <a:ea typeface="Times New Roman" panose="02020603050405020304" pitchFamily="18" charset="0"/>
              </a:rPr>
              <a:t>индивидуальных особенностей, в том числе </a:t>
            </a:r>
            <a:r>
              <a:rPr lang="ru-RU" sz="2800" b="1" dirty="0">
                <a:latin typeface="+mj-lt"/>
                <a:ea typeface="Times New Roman" panose="02020603050405020304" pitchFamily="18" charset="0"/>
              </a:rPr>
              <a:t>достижение</a:t>
            </a:r>
            <a:r>
              <a:rPr lang="ru-RU" sz="2800" dirty="0">
                <a:latin typeface="+mj-lt"/>
                <a:ea typeface="Times New Roman" panose="02020603050405020304" pitchFamily="18" charset="0"/>
              </a:rPr>
              <a:t>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 </a:t>
            </a:r>
            <a:r>
              <a:rPr lang="ru-RU" sz="2800" b="1" dirty="0">
                <a:latin typeface="+mj-lt"/>
                <a:ea typeface="Times New Roman" panose="02020603050405020304" pitchFamily="18" charset="0"/>
              </a:rPr>
              <a:t>на основе </a:t>
            </a:r>
            <a:r>
              <a:rPr lang="ru-RU" sz="2800" dirty="0">
                <a:latin typeface="+mj-lt"/>
                <a:ea typeface="Times New Roman" panose="02020603050405020304" pitchFamily="18" charset="0"/>
              </a:rPr>
              <a:t>духовно-нравственных ценностей российского народа, исторических и национально-культурных традиций.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95130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3106" y="-83256"/>
            <a:ext cx="10018894" cy="1280890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/>
              <a:t>Структура программы</a:t>
            </a:r>
            <a:endParaRPr lang="ru-RU" sz="6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0166" y="1102947"/>
            <a:ext cx="12002219" cy="527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Цели Программы достигаются через решение следующих задач</a:t>
            </a:r>
            <a:r>
              <a:rPr lang="ru-RU" u="sng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(п. 1.6. ФГОС ДО, п. 1.1.1 ФОП ДО):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обеспечение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единых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 для Российской Федерации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содержания ДО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и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планируемых результатов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освоения образовательной программы ДО;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b="1" dirty="0">
                <a:latin typeface="+mj-lt"/>
                <a:ea typeface="Times New Roman" panose="02020603050405020304" pitchFamily="18" charset="0"/>
              </a:rPr>
              <a:t>охрана и укрепление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физического и психического здоровья детей, в том числе их эмоционального благополучия;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b="1" dirty="0">
                <a:latin typeface="+mj-lt"/>
                <a:ea typeface="Times New Roman" panose="02020603050405020304" pitchFamily="18" charset="0"/>
              </a:rPr>
              <a:t>приобщение детей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(в соответствии с возрастными особенностями) к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</a:t>
            </a: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+mj-lt"/>
                <a:ea typeface="Times New Roman" panose="02020603050405020304" pitchFamily="18" charset="0"/>
              </a:rPr>
              <a:t>создание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условий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для формирования ценностного отношения </a:t>
            </a:r>
            <a:br>
              <a:rPr lang="ru-RU" dirty="0">
                <a:latin typeface="+mj-lt"/>
                <a:ea typeface="Times New Roman" panose="02020603050405020304" pitchFamily="18" charset="0"/>
              </a:rPr>
            </a:br>
            <a:r>
              <a:rPr lang="ru-RU" dirty="0">
                <a:latin typeface="+mj-lt"/>
                <a:ea typeface="Times New Roman" panose="02020603050405020304" pitchFamily="18" charset="0"/>
              </a:rPr>
              <a:t>к окружающему миру, становления опыта действий и поступков на основе осмысления ценностей;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обеспечение равных возможностей для полноценного развития каждого ребёнка </a:t>
            </a:r>
            <a:br>
              <a:rPr lang="ru-RU" dirty="0">
                <a:latin typeface="+mj-lt"/>
                <a:ea typeface="Times New Roman" panose="02020603050405020304" pitchFamily="18" charset="0"/>
              </a:rPr>
            </a:br>
            <a:r>
              <a:rPr lang="ru-RU" dirty="0">
                <a:latin typeface="+mj-lt"/>
                <a:ea typeface="Times New Roman" panose="02020603050405020304" pitchFamily="18" charset="0"/>
              </a:rPr>
              <a:t>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здоровья), с учетом разнообразия образовательных потребностей </a:t>
            </a:r>
            <a:br>
              <a:rPr lang="ru-RU" dirty="0">
                <a:latin typeface="+mj-lt"/>
                <a:ea typeface="Times New Roman" panose="02020603050405020304" pitchFamily="18" charset="0"/>
              </a:rPr>
            </a:br>
            <a:r>
              <a:rPr lang="ru-RU" dirty="0">
                <a:latin typeface="+mj-lt"/>
                <a:ea typeface="Times New Roman" panose="02020603050405020304" pitchFamily="18" charset="0"/>
              </a:rPr>
              <a:t>и индивидуальных возможностей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>;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220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329" y="391197"/>
            <a:ext cx="10018894" cy="1280890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/>
              <a:t>Структура программы</a:t>
            </a:r>
            <a:endParaRPr lang="ru-RU" sz="6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9780" y="1281089"/>
            <a:ext cx="12002219" cy="5536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1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sz="1700" dirty="0" smtClean="0">
                <a:latin typeface="+mj-lt"/>
                <a:ea typeface="Times New Roman" panose="02020603050405020304" pitchFamily="18" charset="0"/>
              </a:rPr>
              <a:t>создание </a:t>
            </a:r>
            <a:r>
              <a:rPr lang="ru-RU" sz="1700" dirty="0">
                <a:latin typeface="+mj-lt"/>
                <a:ea typeface="Times New Roman" panose="02020603050405020304" pitchFamily="18" charset="0"/>
              </a:rPr>
              <a:t>благоприятных условий развития детей в соответствии с их возрастными </a:t>
            </a:r>
            <a:br>
              <a:rPr lang="ru-RU" sz="1700" dirty="0">
                <a:latin typeface="+mj-lt"/>
                <a:ea typeface="Times New Roman" panose="02020603050405020304" pitchFamily="18" charset="0"/>
              </a:rPr>
            </a:br>
            <a:r>
              <a:rPr lang="ru-RU" sz="1700" dirty="0">
                <a:latin typeface="+mj-lt"/>
                <a:ea typeface="Times New Roman" panose="02020603050405020304" pitchFamily="18" charset="0"/>
              </a:rPr>
              <a:t>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</a:t>
            </a:r>
            <a:r>
              <a:rPr lang="ru-RU" sz="1700" dirty="0" smtClean="0">
                <a:latin typeface="+mj-lt"/>
                <a:ea typeface="Times New Roman" panose="02020603050405020304" pitchFamily="18" charset="0"/>
              </a:rPr>
              <a:t>миром;</a:t>
            </a:r>
          </a:p>
          <a:p>
            <a:pPr marL="285750" lvl="0" indent="-285750" algn="just">
              <a:lnSpc>
                <a:spcPct val="11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sz="1700" dirty="0" smtClean="0">
                <a:latin typeface="+mj-lt"/>
                <a:ea typeface="Times New Roman" panose="02020603050405020304" pitchFamily="18" charset="0"/>
              </a:rPr>
              <a:t>объединение </a:t>
            </a:r>
            <a:r>
              <a:rPr lang="ru-RU" sz="1700" dirty="0">
                <a:latin typeface="+mj-lt"/>
                <a:ea typeface="Times New Roman" panose="02020603050405020304" pitchFamily="18" charset="0"/>
              </a:rPr>
              <a:t>обучения и воспитания в целостный образовательный процесс на основе духовно-нравственных и социокультурных ценностей и принятых в обществе правил </a:t>
            </a:r>
            <a:br>
              <a:rPr lang="ru-RU" sz="1700" dirty="0">
                <a:latin typeface="+mj-lt"/>
                <a:ea typeface="Times New Roman" panose="02020603050405020304" pitchFamily="18" charset="0"/>
              </a:rPr>
            </a:br>
            <a:r>
              <a:rPr lang="ru-RU" sz="1700" dirty="0">
                <a:latin typeface="+mj-lt"/>
                <a:ea typeface="Times New Roman" panose="02020603050405020304" pitchFamily="18" charset="0"/>
              </a:rPr>
              <a:t>и норм поведения в интересах человека, семьи, общества;</a:t>
            </a:r>
          </a:p>
          <a:p>
            <a:pPr marL="285750" lvl="0" indent="-285750" algn="just">
              <a:lnSpc>
                <a:spcPct val="11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sz="1700" dirty="0">
                <a:latin typeface="+mj-lt"/>
                <a:ea typeface="Times New Roman" panose="02020603050405020304" pitchFamily="18" charset="0"/>
              </a:rPr>
              <a:t>формирование общей культуры личности детей, в том числе ценностей здорового образа жизни,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ответственности, формирование предпосылок учебной деятельности;</a:t>
            </a:r>
          </a:p>
          <a:p>
            <a:pPr marL="285750" lvl="0" indent="-285750" algn="just">
              <a:lnSpc>
                <a:spcPct val="11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sz="1700" dirty="0">
                <a:latin typeface="+mj-lt"/>
                <a:ea typeface="Times New Roman" panose="02020603050405020304" pitchFamily="18" charset="0"/>
              </a:rPr>
              <a:t>формирование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marL="285750" lvl="0" indent="-285750" algn="just">
              <a:lnSpc>
                <a:spcPct val="11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sz="1700" dirty="0">
                <a:latin typeface="+mj-lt"/>
                <a:ea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marL="285750" lvl="0" indent="-285750" algn="just">
              <a:lnSpc>
                <a:spcPct val="11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sz="1700" dirty="0">
                <a:latin typeface="+mj-lt"/>
                <a:ea typeface="Times New Roman" panose="02020603050405020304" pitchFamily="18" charset="0"/>
              </a:rPr>
              <a:t>обеспечение преемственности целей, задач и содержания дошкольного общего </a:t>
            </a:r>
            <a:br>
              <a:rPr lang="ru-RU" sz="1700" dirty="0">
                <a:latin typeface="+mj-lt"/>
                <a:ea typeface="Times New Roman" panose="02020603050405020304" pitchFamily="18" charset="0"/>
              </a:rPr>
            </a:br>
            <a:r>
              <a:rPr lang="ru-RU" sz="1700" dirty="0">
                <a:latin typeface="+mj-lt"/>
                <a:ea typeface="Times New Roman" panose="02020603050405020304" pitchFamily="18" charset="0"/>
              </a:rPr>
              <a:t>и начального общего образования;</a:t>
            </a:r>
          </a:p>
          <a:p>
            <a:pPr marL="285750" lvl="0" indent="-285750" algn="just">
              <a:lnSpc>
                <a:spcPct val="11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sz="1700" dirty="0">
                <a:latin typeface="+mj-lt"/>
                <a:ea typeface="Times New Roman" panose="02020603050405020304" pitchFamily="18" charset="0"/>
              </a:rPr>
              <a:t>достижение детьми на этапе завершения ДО уровня развития, необходимого </a:t>
            </a:r>
            <a:br>
              <a:rPr lang="ru-RU" sz="1700" dirty="0">
                <a:latin typeface="+mj-lt"/>
                <a:ea typeface="Times New Roman" panose="02020603050405020304" pitchFamily="18" charset="0"/>
              </a:rPr>
            </a:br>
            <a:r>
              <a:rPr lang="ru-RU" sz="1700" dirty="0">
                <a:latin typeface="+mj-lt"/>
                <a:ea typeface="Times New Roman" panose="02020603050405020304" pitchFamily="18" charset="0"/>
              </a:rPr>
              <a:t>и достаточного для успешного освоения ими образовательных программ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58065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2785" y="-95797"/>
            <a:ext cx="10018894" cy="1280890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/>
              <a:t>Структура программы</a:t>
            </a:r>
            <a:endParaRPr lang="ru-RU" sz="6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7098" y="736520"/>
            <a:ext cx="11924581" cy="622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ru-RU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Федеральная программа построена на следующих принципах, установленных ФГОС ДО: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полноценное проживание ребенком всех этапов детства (младенческого, раннего </a:t>
            </a:r>
            <a:br>
              <a:rPr lang="ru-RU" dirty="0">
                <a:latin typeface="+mj-lt"/>
                <a:ea typeface="Times New Roman" panose="02020603050405020304" pitchFamily="18" charset="0"/>
              </a:rPr>
            </a:br>
            <a:r>
              <a:rPr lang="ru-RU" dirty="0">
                <a:latin typeface="+mj-lt"/>
                <a:ea typeface="Times New Roman" panose="02020603050405020304" pitchFamily="18" charset="0"/>
              </a:rPr>
              <a:t>и дошкольного возраста), обогащение (амплификация) детского развития;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800100" algn="l"/>
              </a:tabLs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образования,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становится субъектом образования;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808990" algn="l"/>
              </a:tabLs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 (далее вместе – взрослые);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808990" algn="l"/>
              </a:tabLs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признание ребёнка полноценным участником (субъектом) образовательных отношений;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750570" algn="l"/>
              </a:tabLs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поддержка</a:t>
            </a:r>
            <a:r>
              <a:rPr lang="ru-RU" spc="-2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инициативы</a:t>
            </a:r>
            <a:r>
              <a:rPr lang="ru-RU" spc="-2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детей</a:t>
            </a:r>
            <a:r>
              <a:rPr lang="ru-RU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в</a:t>
            </a:r>
            <a:r>
              <a:rPr lang="ru-RU" spc="-2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различных</a:t>
            </a:r>
            <a:r>
              <a:rPr lang="ru-RU" spc="-1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видах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деятельности;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750570" algn="l"/>
              </a:tabLs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сотрудничество</a:t>
            </a:r>
            <a:r>
              <a:rPr lang="ru-RU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ДОО</a:t>
            </a:r>
            <a:r>
              <a:rPr lang="ru-RU" spc="-2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с</a:t>
            </a:r>
            <a:r>
              <a:rPr lang="ru-RU" spc="-2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семьей;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750570" algn="l"/>
              </a:tabLs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приобщение детей к социокультурным нормам, традициям семьи, общества </a:t>
            </a:r>
            <a:br>
              <a:rPr lang="ru-RU" dirty="0">
                <a:latin typeface="+mj-lt"/>
                <a:ea typeface="Times New Roman" panose="02020603050405020304" pitchFamily="18" charset="0"/>
              </a:rPr>
            </a:br>
            <a:r>
              <a:rPr lang="ru-RU" dirty="0">
                <a:latin typeface="+mj-lt"/>
                <a:ea typeface="Times New Roman" panose="02020603050405020304" pitchFamily="18" charset="0"/>
              </a:rPr>
              <a:t>и государства;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829310" algn="l"/>
              </a:tabLs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формирование познавательных интересов и познавательных действий ребенка </a:t>
            </a:r>
            <a:br>
              <a:rPr lang="ru-RU" dirty="0">
                <a:latin typeface="+mj-lt"/>
                <a:ea typeface="Times New Roman" panose="02020603050405020304" pitchFamily="18" charset="0"/>
              </a:rPr>
            </a:br>
            <a:r>
              <a:rPr lang="ru-RU" dirty="0">
                <a:latin typeface="+mj-lt"/>
                <a:ea typeface="Times New Roman" panose="02020603050405020304" pitchFamily="18" charset="0"/>
              </a:rPr>
              <a:t>в различных видах деятельности;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770890" algn="l"/>
              </a:tabLs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751205" algn="l"/>
              </a:tabLs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учет этнокультурной ситуации развития детей.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+mj-lt"/>
                <a:ea typeface="Courier New" panose="02070309020205020404" pitchFamily="49" charset="0"/>
              </a:rPr>
              <a:t>Пункт 21 статьи 2 Федерального закона от 29 декабря 2012 г. № 273-ФЗ «Об образовании в Российской Федерации» (Собрание законодательств Российской Федерации, 2012, № 53, ст. 7598).</a:t>
            </a:r>
            <a:endParaRPr lang="ru-RU" sz="1200" dirty="0">
              <a:solidFill>
                <a:srgbClr val="000000"/>
              </a:solidFill>
              <a:effectLst/>
              <a:latin typeface="+mj-lt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9375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317</TotalTime>
  <Words>971</Words>
  <Application>Microsoft Office PowerPoint</Application>
  <PresentationFormat>Произвольный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ОСНОВНАЯ ОБРАЗОВАТЕЛЬНАЯ ПРОГРАММА ДОШКОЛЬНОГО ОБРАЗОВАНИЯ С УЧЁТОМ ФОП ДО</vt:lpstr>
      <vt:lpstr>Нормативно-правовая основа для разработки Программы являются следующие нормативно-правовые документы</vt:lpstr>
      <vt:lpstr>Нормативно-правовая основа для разработки Программы являются следующие нормативно-правовые документы</vt:lpstr>
      <vt:lpstr>Структура программы</vt:lpstr>
      <vt:lpstr>Структура программы</vt:lpstr>
      <vt:lpstr>Структура программы</vt:lpstr>
      <vt:lpstr>Структура программы</vt:lpstr>
      <vt:lpstr>Структура программы</vt:lpstr>
      <vt:lpstr>Структура программы</vt:lpstr>
      <vt:lpstr>Структура программы</vt:lpstr>
      <vt:lpstr>Структура программы</vt:lpstr>
      <vt:lpstr>Структура программы</vt:lpstr>
      <vt:lpstr>Структура программы</vt:lpstr>
      <vt:lpstr>Структура программы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ДОШКОЛЬНОГО ОБРАЗОВАНИЯ С УЧЁТОМ ФОП ДО</dc:title>
  <dc:creator>1</dc:creator>
  <cp:lastModifiedBy>пк</cp:lastModifiedBy>
  <cp:revision>14</cp:revision>
  <dcterms:created xsi:type="dcterms:W3CDTF">2023-10-03T06:31:11Z</dcterms:created>
  <dcterms:modified xsi:type="dcterms:W3CDTF">2024-01-15T08:18:25Z</dcterms:modified>
</cp:coreProperties>
</file>